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311" r:id="rId3"/>
    <p:sldId id="258" r:id="rId4"/>
    <p:sldId id="260" r:id="rId5"/>
    <p:sldId id="259" r:id="rId6"/>
    <p:sldId id="261" r:id="rId7"/>
    <p:sldId id="262" r:id="rId8"/>
    <p:sldId id="263" r:id="rId9"/>
    <p:sldId id="264" r:id="rId10"/>
    <p:sldId id="270" r:id="rId11"/>
    <p:sldId id="267" r:id="rId12"/>
    <p:sldId id="273"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8" r:id="rId29"/>
    <p:sldId id="281" r:id="rId30"/>
  </p:sldIdLst>
  <p:sldSz cx="9144000" cy="5143500" type="screen16x9"/>
  <p:notesSz cx="6858000" cy="9144000"/>
  <p:embeddedFontLst>
    <p:embeddedFont>
      <p:font typeface="Anton" pitchFamily="2" charset="77"/>
      <p:regular r:id="rId32"/>
    </p:embeddedFont>
    <p:embeddedFont>
      <p:font typeface="Hind" panose="02000000000000000000" pitchFamily="2" charset="77"/>
      <p:regular r:id="rId33"/>
      <p:bold r:id="rId34"/>
    </p:embeddedFont>
    <p:embeddedFont>
      <p:font typeface="Hind Light" panose="020B0604020202020204" pitchFamily="34" charset="0"/>
      <p:regular r:id="rId35"/>
    </p:embeddedFont>
    <p:embeddedFont>
      <p:font typeface="Lato" panose="020F0502020204030203" pitchFamily="34" charset="0"/>
      <p:regular r:id="rId36"/>
      <p:bold r:id="rId37"/>
      <p:italic r:id="rId38"/>
      <p:boldItalic r:id="rId39"/>
    </p:embeddedFont>
    <p:embeddedFont>
      <p:font typeface="Nunito Light" panose="020F0302020204030204" pitchFamily="34" charset="0"/>
      <p:regular r:id="rId40"/>
      <p:italic r:id="rId41"/>
    </p:embeddedFont>
    <p:embeddedFont>
      <p:font typeface="Poppins" pitchFamily="2" charset="77"/>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6E854B-0DCA-4D6A-9F43-03B6F721959E}">
  <a:tblStyle styleId="{B76E854B-0DCA-4D6A-9F43-03B6F72195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8" autoAdjust="0"/>
    <p:restoredTop sz="95015" autoAdjust="0"/>
  </p:normalViewPr>
  <p:slideViewPr>
    <p:cSldViewPr snapToGrid="0">
      <p:cViewPr>
        <p:scale>
          <a:sx n="148" d="100"/>
          <a:sy n="148" d="100"/>
        </p:scale>
        <p:origin x="5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729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76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191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9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90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365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3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1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691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57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39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45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41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929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267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919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a1242414e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a1242414e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713100" y="22784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3" name="Google Shape;693;p13"/>
          <p:cNvSpPr txBox="1">
            <a:spLocks noGrp="1"/>
          </p:cNvSpPr>
          <p:nvPr>
            <p:ph type="title" idx="2" hasCustomPrompt="1"/>
          </p:nvPr>
        </p:nvSpPr>
        <p:spPr>
          <a:xfrm>
            <a:off x="1424084" y="1399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a:spLocks noGrp="1"/>
          </p:cNvSpPr>
          <p:nvPr>
            <p:ph type="subTitle" idx="3"/>
          </p:nvPr>
        </p:nvSpPr>
        <p:spPr>
          <a:xfrm>
            <a:off x="3318133" y="227848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5" name="Google Shape;695;p13"/>
          <p:cNvSpPr txBox="1">
            <a:spLocks noGrp="1"/>
          </p:cNvSpPr>
          <p:nvPr>
            <p:ph type="title" idx="4" hasCustomPrompt="1"/>
          </p:nvPr>
        </p:nvSpPr>
        <p:spPr>
          <a:xfrm>
            <a:off x="4028899" y="13994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a:spLocks noGrp="1"/>
          </p:cNvSpPr>
          <p:nvPr>
            <p:ph type="subTitle" idx="5"/>
          </p:nvPr>
        </p:nvSpPr>
        <p:spPr>
          <a:xfrm>
            <a:off x="713100" y="3863575"/>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7" name="Google Shape;697;p13"/>
          <p:cNvSpPr txBox="1">
            <a:spLocks noGrp="1"/>
          </p:cNvSpPr>
          <p:nvPr>
            <p:ph type="title" idx="6" hasCustomPrompt="1"/>
          </p:nvPr>
        </p:nvSpPr>
        <p:spPr>
          <a:xfrm>
            <a:off x="1424074" y="298455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a:spLocks noGrp="1"/>
          </p:cNvSpPr>
          <p:nvPr>
            <p:ph type="subTitle" idx="7"/>
          </p:nvPr>
        </p:nvSpPr>
        <p:spPr>
          <a:xfrm>
            <a:off x="3318107" y="38635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9" name="Google Shape;699;p13"/>
          <p:cNvSpPr txBox="1">
            <a:spLocks noGrp="1"/>
          </p:cNvSpPr>
          <p:nvPr>
            <p:ph type="title" idx="8" hasCustomPrompt="1"/>
          </p:nvPr>
        </p:nvSpPr>
        <p:spPr>
          <a:xfrm>
            <a:off x="4028899" y="298457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3318075"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713235" y="35140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3318210" y="3514073"/>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5844900" y="1359600"/>
            <a:ext cx="2579100" cy="29373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1" r:id="rId9"/>
    <p:sldLayoutId id="2147483662" r:id="rId10"/>
    <p:sldLayoutId id="2147483664" r:id="rId11"/>
    <p:sldLayoutId id="2147483670" r:id="rId12"/>
    <p:sldLayoutId id="2147483673" r:id="rId13"/>
    <p:sldLayoutId id="2147483674"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847125" y="1183975"/>
            <a:ext cx="3914100" cy="15668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solidFill>
                  <a:schemeClr val="dk1"/>
                </a:solidFill>
              </a:rPr>
              <a:t>Electronic Design </a:t>
            </a:r>
            <a:br>
              <a:rPr lang="en" sz="2600" dirty="0">
                <a:solidFill>
                  <a:schemeClr val="dk1"/>
                </a:solidFill>
              </a:rPr>
            </a:br>
            <a:r>
              <a:rPr lang="en" sz="2600" dirty="0">
                <a:solidFill>
                  <a:schemeClr val="dk1"/>
                </a:solidFill>
              </a:rPr>
              <a:t>Automation #2 </a:t>
            </a:r>
            <a:br>
              <a:rPr lang="en" sz="2600" dirty="0">
                <a:solidFill>
                  <a:schemeClr val="dk1"/>
                </a:solidFill>
              </a:rPr>
            </a:br>
            <a:r>
              <a:rPr lang="en" sz="2000" dirty="0">
                <a:solidFill>
                  <a:schemeClr val="bg2"/>
                </a:solidFill>
              </a:rPr>
              <a:t>Team 14</a:t>
            </a:r>
            <a:endParaRPr sz="4700" dirty="0">
              <a:solidFill>
                <a:schemeClr val="bg2"/>
              </a:solidFill>
            </a:endParaRPr>
          </a:p>
        </p:txBody>
      </p:sp>
      <p:sp>
        <p:nvSpPr>
          <p:cNvPr id="2278" name="Google Shape;2278;p39"/>
          <p:cNvSpPr txBox="1">
            <a:spLocks noGrp="1"/>
          </p:cNvSpPr>
          <p:nvPr>
            <p:ph type="subTitle" idx="1"/>
          </p:nvPr>
        </p:nvSpPr>
        <p:spPr>
          <a:xfrm>
            <a:off x="847125" y="2851839"/>
            <a:ext cx="3914100" cy="1272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Presented to:</a:t>
            </a:r>
            <a:br>
              <a:rPr lang="en-US" dirty="0"/>
            </a:br>
            <a:r>
              <a:rPr lang="en-US" dirty="0"/>
              <a:t>Dr </a:t>
            </a:r>
            <a:r>
              <a:rPr lang="en-US" dirty="0" err="1"/>
              <a:t>Eman</a:t>
            </a:r>
            <a:r>
              <a:rPr lang="en-US" dirty="0"/>
              <a:t> </a:t>
            </a:r>
            <a:r>
              <a:rPr lang="en-US" dirty="0" err="1"/>
              <a:t>Elmandouh</a:t>
            </a:r>
            <a:r>
              <a:rPr lang="en-US" dirty="0"/>
              <a:t> </a:t>
            </a:r>
            <a:br>
              <a:rPr lang="en-US" dirty="0"/>
            </a:br>
            <a:r>
              <a:rPr lang="en-US" dirty="0"/>
              <a:t>Eng Kareem Waseem </a:t>
            </a:r>
            <a:br>
              <a:rPr lang="en-US" dirty="0"/>
            </a:br>
            <a:endParaRPr dirty="0"/>
          </a:p>
        </p:txBody>
      </p:sp>
      <p:pic>
        <p:nvPicPr>
          <p:cNvPr id="5" name="Picture Placeholder 4">
            <a:extLst>
              <a:ext uri="{FF2B5EF4-FFF2-40B4-BE49-F238E27FC236}">
                <a16:creationId xmlns:a16="http://schemas.microsoft.com/office/drawing/2014/main" id="{D041B8DC-BF5F-F9F2-4750-9F9198B48397}"/>
              </a:ext>
            </a:extLst>
          </p:cNvPr>
          <p:cNvPicPr>
            <a:picLocks noGrp="1" noChangeAspect="1"/>
          </p:cNvPicPr>
          <p:nvPr>
            <p:ph type="pic" idx="2"/>
          </p:nvPr>
        </p:nvPicPr>
        <p:blipFill>
          <a:blip r:embed="rId3"/>
          <a:srcRect l="17445" r="17445"/>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688" y="2322775"/>
            <a:ext cx="3930300" cy="8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Parser</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554537" y="7081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3"/>
                </a:solidFill>
              </a:rPr>
              <a:t>What we parse ?</a:t>
            </a:r>
            <a:endParaRPr dirty="0">
              <a:solidFill>
                <a:schemeClr val="dk1"/>
              </a:solidFill>
            </a:endParaRPr>
          </a:p>
        </p:txBody>
      </p:sp>
      <p:sp>
        <p:nvSpPr>
          <p:cNvPr id="2431" name="Google Shape;2431;p50"/>
          <p:cNvSpPr txBox="1">
            <a:spLocks noGrp="1"/>
          </p:cNvSpPr>
          <p:nvPr>
            <p:ph type="title" idx="4294967295"/>
          </p:nvPr>
        </p:nvSpPr>
        <p:spPr>
          <a:xfrm>
            <a:off x="57964" y="1464970"/>
            <a:ext cx="2530487" cy="750209"/>
          </a:xfrm>
          <a:prstGeom prst="rect">
            <a:avLst/>
          </a:prstGeom>
          <a:noFill/>
          <a:ln>
            <a:noFill/>
          </a:ln>
        </p:spPr>
        <p:txBody>
          <a:bodyPr spcFirstLastPara="1" wrap="square" lIns="91425" tIns="91425" rIns="91425" bIns="91425" anchor="b" anchorCtr="0">
            <a:noAutofit/>
          </a:bodyPr>
          <a:lstStyle/>
          <a:p>
            <a:r>
              <a:rPr lang="en-US" sz="2400" dirty="0">
                <a:solidFill>
                  <a:schemeClr val="dk1"/>
                </a:solidFill>
              </a:rPr>
              <a:t>Inputs and Outputs</a:t>
            </a:r>
          </a:p>
        </p:txBody>
      </p:sp>
      <p:sp>
        <p:nvSpPr>
          <p:cNvPr id="2433" name="Google Shape;2433;p50"/>
          <p:cNvSpPr txBox="1">
            <a:spLocks noGrp="1"/>
          </p:cNvSpPr>
          <p:nvPr>
            <p:ph type="title" idx="4294967295"/>
          </p:nvPr>
        </p:nvSpPr>
        <p:spPr>
          <a:xfrm>
            <a:off x="2539727" y="1651086"/>
            <a:ext cx="3529695" cy="439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Case Statements</a:t>
            </a:r>
            <a:endParaRPr sz="2400" dirty="0"/>
          </a:p>
        </p:txBody>
      </p:sp>
      <p:sp>
        <p:nvSpPr>
          <p:cNvPr id="2435" name="Google Shape;2435;p50"/>
          <p:cNvSpPr txBox="1">
            <a:spLocks noGrp="1"/>
          </p:cNvSpPr>
          <p:nvPr>
            <p:ph type="title" idx="4294967295"/>
          </p:nvPr>
        </p:nvSpPr>
        <p:spPr>
          <a:xfrm>
            <a:off x="5933775" y="1653983"/>
            <a:ext cx="3279573" cy="439500"/>
          </a:xfrm>
          <a:prstGeom prst="rect">
            <a:avLst/>
          </a:prstGeom>
          <a:noFill/>
          <a:ln>
            <a:noFill/>
          </a:ln>
        </p:spPr>
        <p:txBody>
          <a:bodyPr spcFirstLastPara="1" wrap="square" lIns="91425" tIns="91425" rIns="91425" bIns="91425" anchor="b" anchorCtr="0">
            <a:noAutofit/>
          </a:bodyPr>
          <a:lstStyle/>
          <a:p>
            <a:r>
              <a:rPr lang="en-US" sz="2400" dirty="0"/>
              <a:t>Logical Equations</a:t>
            </a:r>
            <a:endParaRPr sz="2400" dirty="0">
              <a:solidFill>
                <a:schemeClr val="dk1"/>
              </a:solidFill>
            </a:endParaRPr>
          </a:p>
        </p:txBody>
      </p:sp>
      <p:sp>
        <p:nvSpPr>
          <p:cNvPr id="2437" name="Google Shape;2437;p50"/>
          <p:cNvSpPr txBox="1">
            <a:spLocks noGrp="1"/>
          </p:cNvSpPr>
          <p:nvPr>
            <p:ph type="title" idx="4294967295"/>
          </p:nvPr>
        </p:nvSpPr>
        <p:spPr>
          <a:xfrm>
            <a:off x="193844" y="2950789"/>
            <a:ext cx="2258696" cy="756841"/>
          </a:xfrm>
          <a:prstGeom prst="rect">
            <a:avLst/>
          </a:prstGeom>
          <a:noFill/>
          <a:ln>
            <a:noFill/>
          </a:ln>
        </p:spPr>
        <p:txBody>
          <a:bodyPr spcFirstLastPara="1" wrap="square" lIns="91425" tIns="91425" rIns="91425" bIns="91425" anchor="b" anchorCtr="0">
            <a:noAutofit/>
          </a:bodyPr>
          <a:lstStyle/>
          <a:p>
            <a:r>
              <a:rPr lang="en-US" sz="2400" dirty="0"/>
              <a:t>Blocking Assignments</a:t>
            </a:r>
            <a:endParaRPr sz="2400" dirty="0">
              <a:solidFill>
                <a:schemeClr val="dk1"/>
              </a:solidFill>
            </a:endParaRPr>
          </a:p>
        </p:txBody>
      </p:sp>
      <p:sp>
        <p:nvSpPr>
          <p:cNvPr id="2438" name="Google Shape;2438;p50"/>
          <p:cNvSpPr txBox="1">
            <a:spLocks noGrp="1"/>
          </p:cNvSpPr>
          <p:nvPr>
            <p:ph type="title" idx="4294967295"/>
          </p:nvPr>
        </p:nvSpPr>
        <p:spPr>
          <a:xfrm>
            <a:off x="877108" y="865077"/>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2439" name="Google Shape;2439;p50"/>
          <p:cNvSpPr txBox="1">
            <a:spLocks noGrp="1"/>
          </p:cNvSpPr>
          <p:nvPr>
            <p:ph type="title" idx="4294967295"/>
          </p:nvPr>
        </p:nvSpPr>
        <p:spPr>
          <a:xfrm>
            <a:off x="3858475" y="84614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2440" name="Google Shape;2440;p50"/>
          <p:cNvSpPr txBox="1">
            <a:spLocks noGrp="1"/>
          </p:cNvSpPr>
          <p:nvPr>
            <p:ph type="title" idx="4294967295"/>
          </p:nvPr>
        </p:nvSpPr>
        <p:spPr>
          <a:xfrm>
            <a:off x="7126314" y="849039"/>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2441" name="Google Shape;2441;p50"/>
          <p:cNvSpPr txBox="1">
            <a:spLocks noGrp="1"/>
          </p:cNvSpPr>
          <p:nvPr>
            <p:ph type="title" idx="4294967295"/>
          </p:nvPr>
        </p:nvSpPr>
        <p:spPr>
          <a:xfrm>
            <a:off x="877092" y="232574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cxnSp>
        <p:nvCxnSpPr>
          <p:cNvPr id="2462" name="Google Shape;2462;p50"/>
          <p:cNvCxnSpPr>
            <a:cxnSpLocks/>
            <a:stCxn id="2438" idx="2"/>
            <a:endCxn id="2431" idx="0"/>
          </p:cNvCxnSpPr>
          <p:nvPr/>
        </p:nvCxnSpPr>
        <p:spPr>
          <a:xfrm>
            <a:off x="1323208" y="1304577"/>
            <a:ext cx="0" cy="160393"/>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cxnSpLocks/>
            <a:stCxn id="2439" idx="2"/>
            <a:endCxn id="2433" idx="0"/>
          </p:cNvCxnSpPr>
          <p:nvPr/>
        </p:nvCxnSpPr>
        <p:spPr>
          <a:xfrm>
            <a:off x="4304575" y="1285642"/>
            <a:ext cx="0" cy="365444"/>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cxnSpLocks/>
            <a:stCxn id="2440" idx="2"/>
            <a:endCxn id="2435" idx="0"/>
          </p:cNvCxnSpPr>
          <p:nvPr/>
        </p:nvCxnSpPr>
        <p:spPr>
          <a:xfrm>
            <a:off x="7572414" y="1288539"/>
            <a:ext cx="1148" cy="365444"/>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cxnSpLocks/>
            <a:stCxn id="2441" idx="2"/>
            <a:endCxn id="2437" idx="0"/>
          </p:cNvCxnSpPr>
          <p:nvPr/>
        </p:nvCxnSpPr>
        <p:spPr>
          <a:xfrm>
            <a:off x="1323192" y="2765240"/>
            <a:ext cx="0" cy="185549"/>
          </a:xfrm>
          <a:prstGeom prst="straightConnector1">
            <a:avLst/>
          </a:prstGeom>
          <a:noFill/>
          <a:ln w="9525" cap="flat" cmpd="sng">
            <a:solidFill>
              <a:schemeClr val="accent3"/>
            </a:solidFill>
            <a:prstDash val="solid"/>
            <a:round/>
            <a:headEnd type="none" w="med" len="med"/>
            <a:tailEnd type="none" w="med" len="med"/>
          </a:ln>
        </p:spPr>
      </p:cxnSp>
      <p:sp>
        <p:nvSpPr>
          <p:cNvPr id="12" name="Google Shape;2437;p50">
            <a:extLst>
              <a:ext uri="{FF2B5EF4-FFF2-40B4-BE49-F238E27FC236}">
                <a16:creationId xmlns:a16="http://schemas.microsoft.com/office/drawing/2014/main" id="{6A9F3E98-126E-1D6F-DF17-A83032A8E687}"/>
              </a:ext>
            </a:extLst>
          </p:cNvPr>
          <p:cNvSpPr txBox="1">
            <a:spLocks/>
          </p:cNvSpPr>
          <p:nvPr/>
        </p:nvSpPr>
        <p:spPr>
          <a:xfrm>
            <a:off x="3193959" y="2955140"/>
            <a:ext cx="2258696" cy="7568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Non Blocking Assignments</a:t>
            </a:r>
          </a:p>
        </p:txBody>
      </p:sp>
      <p:sp>
        <p:nvSpPr>
          <p:cNvPr id="13" name="Google Shape;2441;p50">
            <a:extLst>
              <a:ext uri="{FF2B5EF4-FFF2-40B4-BE49-F238E27FC236}">
                <a16:creationId xmlns:a16="http://schemas.microsoft.com/office/drawing/2014/main" id="{A81E1EE3-4B4D-148C-C172-BA654D49C204}"/>
              </a:ext>
            </a:extLst>
          </p:cNvPr>
          <p:cNvSpPr txBox="1">
            <a:spLocks/>
          </p:cNvSpPr>
          <p:nvPr/>
        </p:nvSpPr>
        <p:spPr>
          <a:xfrm>
            <a:off x="3877207" y="2330091"/>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05</a:t>
            </a:r>
          </a:p>
        </p:txBody>
      </p:sp>
      <p:cxnSp>
        <p:nvCxnSpPr>
          <p:cNvPr id="14" name="Google Shape;2468;p50">
            <a:extLst>
              <a:ext uri="{FF2B5EF4-FFF2-40B4-BE49-F238E27FC236}">
                <a16:creationId xmlns:a16="http://schemas.microsoft.com/office/drawing/2014/main" id="{B5D4EBAC-37FF-322F-1003-E69A97369E61}"/>
              </a:ext>
            </a:extLst>
          </p:cNvPr>
          <p:cNvCxnSpPr>
            <a:cxnSpLocks/>
            <a:stCxn id="13" idx="2"/>
            <a:endCxn id="12" idx="0"/>
          </p:cNvCxnSpPr>
          <p:nvPr/>
        </p:nvCxnSpPr>
        <p:spPr>
          <a:xfrm>
            <a:off x="4323307" y="2769591"/>
            <a:ext cx="0" cy="185549"/>
          </a:xfrm>
          <a:prstGeom prst="straightConnector1">
            <a:avLst/>
          </a:prstGeom>
          <a:noFill/>
          <a:ln w="9525" cap="flat" cmpd="sng">
            <a:solidFill>
              <a:schemeClr val="accent3"/>
            </a:solidFill>
            <a:prstDash val="solid"/>
            <a:round/>
            <a:headEnd type="none" w="med" len="med"/>
            <a:tailEnd type="none" w="med" len="med"/>
          </a:ln>
        </p:spPr>
      </p:cxnSp>
      <p:sp>
        <p:nvSpPr>
          <p:cNvPr id="15" name="Google Shape;2431;p50">
            <a:extLst>
              <a:ext uri="{FF2B5EF4-FFF2-40B4-BE49-F238E27FC236}">
                <a16:creationId xmlns:a16="http://schemas.microsoft.com/office/drawing/2014/main" id="{FC63998B-4CCD-D2FE-FD2D-32B16041DDAF}"/>
              </a:ext>
            </a:extLst>
          </p:cNvPr>
          <p:cNvSpPr txBox="1">
            <a:spLocks/>
          </p:cNvSpPr>
          <p:nvPr/>
        </p:nvSpPr>
        <p:spPr>
          <a:xfrm>
            <a:off x="6323785" y="3083931"/>
            <a:ext cx="2530487" cy="43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If Statements</a:t>
            </a:r>
          </a:p>
        </p:txBody>
      </p:sp>
      <p:sp>
        <p:nvSpPr>
          <p:cNvPr id="16" name="Google Shape;2438;p50">
            <a:extLst>
              <a:ext uri="{FF2B5EF4-FFF2-40B4-BE49-F238E27FC236}">
                <a16:creationId xmlns:a16="http://schemas.microsoft.com/office/drawing/2014/main" id="{01EAA29D-374C-4845-228C-A7C8880C0163}"/>
              </a:ext>
            </a:extLst>
          </p:cNvPr>
          <p:cNvSpPr txBox="1">
            <a:spLocks/>
          </p:cNvSpPr>
          <p:nvPr/>
        </p:nvSpPr>
        <p:spPr>
          <a:xfrm>
            <a:off x="7142929" y="2330091"/>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06</a:t>
            </a:r>
          </a:p>
        </p:txBody>
      </p:sp>
      <p:cxnSp>
        <p:nvCxnSpPr>
          <p:cNvPr id="17" name="Google Shape;2462;p50">
            <a:extLst>
              <a:ext uri="{FF2B5EF4-FFF2-40B4-BE49-F238E27FC236}">
                <a16:creationId xmlns:a16="http://schemas.microsoft.com/office/drawing/2014/main" id="{52EC273D-D674-2EA3-295F-4A3334C155C8}"/>
              </a:ext>
            </a:extLst>
          </p:cNvPr>
          <p:cNvCxnSpPr>
            <a:cxnSpLocks/>
            <a:stCxn id="16" idx="2"/>
            <a:endCxn id="15" idx="0"/>
          </p:cNvCxnSpPr>
          <p:nvPr/>
        </p:nvCxnSpPr>
        <p:spPr>
          <a:xfrm>
            <a:off x="7589029" y="2769591"/>
            <a:ext cx="0" cy="314340"/>
          </a:xfrm>
          <a:prstGeom prst="straightConnector1">
            <a:avLst/>
          </a:prstGeom>
          <a:noFill/>
          <a:ln w="9525" cap="flat" cmpd="sng">
            <a:solidFill>
              <a:schemeClr val="accent3"/>
            </a:solidFill>
            <a:prstDash val="solid"/>
            <a:round/>
            <a:headEnd type="none" w="med" len="med"/>
            <a:tailEnd type="none" w="med" len="med"/>
          </a:ln>
        </p:spPr>
      </p:cxnSp>
      <p:sp>
        <p:nvSpPr>
          <p:cNvPr id="20" name="Google Shape;2431;p50">
            <a:extLst>
              <a:ext uri="{FF2B5EF4-FFF2-40B4-BE49-F238E27FC236}">
                <a16:creationId xmlns:a16="http://schemas.microsoft.com/office/drawing/2014/main" id="{8C1BF9FA-BF97-AE79-5D73-75E06AD6137E}"/>
              </a:ext>
            </a:extLst>
          </p:cNvPr>
          <p:cNvSpPr txBox="1">
            <a:spLocks/>
          </p:cNvSpPr>
          <p:nvPr/>
        </p:nvSpPr>
        <p:spPr>
          <a:xfrm>
            <a:off x="0" y="4278423"/>
            <a:ext cx="2530487" cy="750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Vector Size Calculation</a:t>
            </a:r>
          </a:p>
        </p:txBody>
      </p:sp>
      <p:sp>
        <p:nvSpPr>
          <p:cNvPr id="21" name="Google Shape;2438;p50">
            <a:extLst>
              <a:ext uri="{FF2B5EF4-FFF2-40B4-BE49-F238E27FC236}">
                <a16:creationId xmlns:a16="http://schemas.microsoft.com/office/drawing/2014/main" id="{48A0F216-1488-C3DF-E2DE-5AB6F2F3A01C}"/>
              </a:ext>
            </a:extLst>
          </p:cNvPr>
          <p:cNvSpPr txBox="1">
            <a:spLocks/>
          </p:cNvSpPr>
          <p:nvPr/>
        </p:nvSpPr>
        <p:spPr>
          <a:xfrm>
            <a:off x="828384" y="370763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07</a:t>
            </a:r>
          </a:p>
        </p:txBody>
      </p:sp>
      <p:cxnSp>
        <p:nvCxnSpPr>
          <p:cNvPr id="22" name="Google Shape;2462;p50">
            <a:extLst>
              <a:ext uri="{FF2B5EF4-FFF2-40B4-BE49-F238E27FC236}">
                <a16:creationId xmlns:a16="http://schemas.microsoft.com/office/drawing/2014/main" id="{AA815833-4422-5B35-8D16-3D0B75908595}"/>
              </a:ext>
            </a:extLst>
          </p:cNvPr>
          <p:cNvCxnSpPr>
            <a:cxnSpLocks/>
            <a:stCxn id="21" idx="2"/>
            <a:endCxn id="20" idx="0"/>
          </p:cNvCxnSpPr>
          <p:nvPr/>
        </p:nvCxnSpPr>
        <p:spPr>
          <a:xfrm flipH="1">
            <a:off x="1265244" y="4147130"/>
            <a:ext cx="9240" cy="131293"/>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Module Input and output parser</a:t>
            </a:r>
            <a:endParaRPr dirty="0">
              <a:solidFill>
                <a:schemeClr val="dk1"/>
              </a:solidFill>
            </a:endParaRPr>
          </a:p>
        </p:txBody>
      </p:sp>
      <p:sp>
        <p:nvSpPr>
          <p:cNvPr id="2517" name="Google Shape;2517;p56"/>
          <p:cNvSpPr txBox="1">
            <a:spLocks noGrp="1"/>
          </p:cNvSpPr>
          <p:nvPr>
            <p:ph type="subTitle" idx="1"/>
          </p:nvPr>
        </p:nvSpPr>
        <p:spPr>
          <a:xfrm>
            <a:off x="306299" y="1831432"/>
            <a:ext cx="4089027" cy="8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This function plays a pivotal role in extracting critical information about module ports, simplifying the understanding of input and output characteristics</a:t>
            </a: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
        <p:nvSpPr>
          <p:cNvPr id="2" name="Google Shape;2517;p56">
            <a:extLst>
              <a:ext uri="{FF2B5EF4-FFF2-40B4-BE49-F238E27FC236}">
                <a16:creationId xmlns:a16="http://schemas.microsoft.com/office/drawing/2014/main" id="{5A2CCD1D-4FC2-E0AD-3FE8-0CC79BC06A53}"/>
              </a:ext>
            </a:extLst>
          </p:cNvPr>
          <p:cNvSpPr txBox="1">
            <a:spLocks/>
          </p:cNvSpPr>
          <p:nvPr/>
        </p:nvSpPr>
        <p:spPr>
          <a:xfrm>
            <a:off x="306298" y="2699032"/>
            <a:ext cx="4089027" cy="86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8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lgn="l">
              <a:buSzPts val="1100"/>
              <a:buFont typeface="Arial"/>
              <a:buNone/>
            </a:pPr>
            <a:r>
              <a:rPr lang="en-US" dirty="0"/>
              <a:t>The function begins by splitting the data type of each port into a list for detailed analysis</a:t>
            </a:r>
          </a:p>
        </p:txBody>
      </p:sp>
      <p:sp>
        <p:nvSpPr>
          <p:cNvPr id="4" name="Google Shape;2517;p56">
            <a:extLst>
              <a:ext uri="{FF2B5EF4-FFF2-40B4-BE49-F238E27FC236}">
                <a16:creationId xmlns:a16="http://schemas.microsoft.com/office/drawing/2014/main" id="{C506EBB8-F7D2-338C-DCB1-F48F1DA080EF}"/>
              </a:ext>
            </a:extLst>
          </p:cNvPr>
          <p:cNvSpPr txBox="1">
            <a:spLocks/>
          </p:cNvSpPr>
          <p:nvPr/>
        </p:nvSpPr>
        <p:spPr>
          <a:xfrm>
            <a:off x="306298" y="3693084"/>
            <a:ext cx="4089027" cy="86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8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lgn="l">
              <a:buSzPts val="1100"/>
              <a:buFont typeface="Arial"/>
              <a:buNone/>
            </a:pPr>
            <a:r>
              <a:rPr lang="en-US" dirty="0"/>
              <a:t>Through a check, if the data type contains "reg," it is marked as a register (</a:t>
            </a:r>
            <a:r>
              <a:rPr lang="en-US" dirty="0" err="1"/>
              <a:t>d_t</a:t>
            </a:r>
            <a:r>
              <a:rPr lang="en-US" dirty="0"/>
              <a:t> = "reg").</a:t>
            </a:r>
          </a:p>
          <a:p>
            <a:pPr marL="0" indent="0" algn="l">
              <a:buSzPts val="1100"/>
              <a:buFont typeface="Arial"/>
              <a:buNone/>
            </a:pPr>
            <a:r>
              <a:rPr lang="en-US" dirty="0"/>
              <a:t>This ensures the accurate classification of the type of data being processed.</a:t>
            </a:r>
          </a:p>
          <a:p>
            <a:pPr marL="0" indent="0" algn="l">
              <a:buSzPts val="1100"/>
              <a:buFont typeface="Arial"/>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Case Statements parser</a:t>
            </a:r>
            <a:endParaRPr dirty="0">
              <a:solidFill>
                <a:schemeClr val="dk1"/>
              </a:solidFill>
            </a:endParaRPr>
          </a:p>
        </p:txBody>
      </p:sp>
      <p:sp>
        <p:nvSpPr>
          <p:cNvPr id="2517" name="Google Shape;2517;p56"/>
          <p:cNvSpPr txBox="1">
            <a:spLocks noGrp="1"/>
          </p:cNvSpPr>
          <p:nvPr>
            <p:ph type="subTitle" idx="1"/>
          </p:nvPr>
        </p:nvSpPr>
        <p:spPr>
          <a:xfrm>
            <a:off x="306300" y="1729206"/>
            <a:ext cx="4089027" cy="2445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The </a:t>
            </a:r>
            <a:r>
              <a:rPr lang="en-US" dirty="0" err="1"/>
              <a:t>parse_case_statements</a:t>
            </a:r>
            <a:r>
              <a:rPr lang="en-US" dirty="0"/>
              <a:t> function serves to identify and analyze Verilog case statements within a module's body. Utilizing regular expressions, it captures both the condition and body of each case, filtering out extraneous characters to isolate individual case members. These members, representing potential case values, are then integrated into the Verilog module via the </a:t>
            </a:r>
            <a:r>
              <a:rPr lang="en-US" dirty="0" err="1"/>
              <a:t>verilog_module.add_Cases</a:t>
            </a:r>
            <a:r>
              <a:rPr lang="en-US" dirty="0"/>
              <a:t> function.</a:t>
            </a:r>
          </a:p>
          <a:p>
            <a:pPr marL="0" lvl="0" indent="0" algn="l" rtl="0">
              <a:spcBef>
                <a:spcPts val="0"/>
              </a:spcBef>
              <a:spcAft>
                <a:spcPts val="0"/>
              </a:spcAft>
              <a:buClr>
                <a:schemeClr val="dk1"/>
              </a:buClr>
              <a:buSzPts val="1100"/>
              <a:buFont typeface="Arial"/>
              <a:buNone/>
            </a:pPr>
            <a:br>
              <a:rPr lang="en-US" dirty="0"/>
            </a:br>
            <a:endParaRPr dirty="0"/>
          </a:p>
        </p:txBody>
      </p:sp>
      <p:sp>
        <p:nvSpPr>
          <p:cNvPr id="4" name="Google Shape;2517;p56">
            <a:extLst>
              <a:ext uri="{FF2B5EF4-FFF2-40B4-BE49-F238E27FC236}">
                <a16:creationId xmlns:a16="http://schemas.microsoft.com/office/drawing/2014/main" id="{C506EBB8-F7D2-338C-DCB1-F48F1DA080EF}"/>
              </a:ext>
            </a:extLst>
          </p:cNvPr>
          <p:cNvSpPr txBox="1">
            <a:spLocks/>
          </p:cNvSpPr>
          <p:nvPr/>
        </p:nvSpPr>
        <p:spPr>
          <a:xfrm>
            <a:off x="306300" y="4075934"/>
            <a:ext cx="4089027" cy="86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8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lgn="l">
              <a:buSzPts val="1100"/>
              <a:buFont typeface="Arial"/>
              <a:buNone/>
            </a:pPr>
            <a:r>
              <a:rPr lang="en-US" dirty="0"/>
              <a:t>The function meticulously excludes unnecessary characters and keywords during member extraction. By filtering out symbols like logical operators, parentheses, and braces</a:t>
            </a:r>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63437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Logical Equation parser</a:t>
            </a:r>
            <a:endParaRPr dirty="0">
              <a:solidFill>
                <a:schemeClr val="dk1"/>
              </a:solidFill>
            </a:endParaRPr>
          </a:p>
        </p:txBody>
      </p:sp>
      <p:sp>
        <p:nvSpPr>
          <p:cNvPr id="2517" name="Google Shape;2517;p56"/>
          <p:cNvSpPr txBox="1">
            <a:spLocks noGrp="1"/>
          </p:cNvSpPr>
          <p:nvPr>
            <p:ph type="subTitle" idx="1"/>
          </p:nvPr>
        </p:nvSpPr>
        <p:spPr>
          <a:xfrm>
            <a:off x="306300" y="1729206"/>
            <a:ext cx="4089027" cy="2445575"/>
          </a:xfrm>
          <a:prstGeom prst="rect">
            <a:avLst/>
          </a:prstGeom>
        </p:spPr>
        <p:txBody>
          <a:bodyPr spcFirstLastPara="1" wrap="square" lIns="91425" tIns="91425" rIns="91425" bIns="91425" anchor="ctr" anchorCtr="0">
            <a:noAutofit/>
          </a:bodyPr>
          <a:lstStyle/>
          <a:p>
            <a:pPr marL="0" indent="0" algn="l">
              <a:buSzPts val="1100"/>
            </a:pPr>
            <a:br>
              <a:rPr lang="en-US" dirty="0"/>
            </a:br>
            <a:r>
              <a:rPr lang="en-US" dirty="0"/>
              <a:t>The </a:t>
            </a:r>
            <a:r>
              <a:rPr lang="en-US" dirty="0" err="1"/>
              <a:t>parse_logical_equations</a:t>
            </a:r>
            <a:r>
              <a:rPr lang="en-US" dirty="0"/>
              <a:t> function is designed to analyze lines of Verilog code, specifically focusing on logical equations. It identifies logical operators such as '&amp;', '|', '!', '~', '^’,’&amp;&amp;’, and ‘||’. The function employs a nested structure, with an internal </a:t>
            </a:r>
            <a:r>
              <a:rPr lang="en-US" dirty="0" err="1"/>
              <a:t>is_operator</a:t>
            </a:r>
            <a:r>
              <a:rPr lang="en-US" dirty="0"/>
              <a:t> function to check whether a character is a logical operator. Additionally, it utilizes the </a:t>
            </a:r>
            <a:r>
              <a:rPr lang="en-US" dirty="0" err="1"/>
              <a:t>extract_operands</a:t>
            </a:r>
            <a:r>
              <a:rPr lang="en-US" dirty="0"/>
              <a:t> function to isolate operands from the expression while excluding specified characters.</a:t>
            </a:r>
            <a:br>
              <a:rPr lang="en-US" dirty="0"/>
            </a:b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1468729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483414"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Blocking assignment parser</a:t>
            </a:r>
            <a:endParaRPr dirty="0">
              <a:solidFill>
                <a:schemeClr val="dk1"/>
              </a:solidFill>
            </a:endParaRPr>
          </a:p>
        </p:txBody>
      </p:sp>
      <p:sp>
        <p:nvSpPr>
          <p:cNvPr id="2517" name="Google Shape;2517;p56"/>
          <p:cNvSpPr txBox="1">
            <a:spLocks noGrp="1"/>
          </p:cNvSpPr>
          <p:nvPr>
            <p:ph type="subTitle" idx="1"/>
          </p:nvPr>
        </p:nvSpPr>
        <p:spPr>
          <a:xfrm>
            <a:off x="306300" y="2123219"/>
            <a:ext cx="4089027" cy="24455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br>
              <a:rPr lang="en-US" dirty="0"/>
            </a:br>
            <a:r>
              <a:rPr lang="en-US" dirty="0"/>
              <a:t>The </a:t>
            </a:r>
            <a:r>
              <a:rPr lang="en-US" dirty="0" err="1"/>
              <a:t>parse_assignment_blocking</a:t>
            </a:r>
            <a:r>
              <a:rPr lang="en-US" dirty="0"/>
              <a:t> function is designed to analyze Verilog code and specifically handle blocking assignments. It efficiently parses the provided Verilog code, identifies lines containing the '=' operator, and extracts information about the left-hand side (LHS) and right-hand side (RHS) of each blocking assignment.</a:t>
            </a:r>
          </a:p>
          <a:p>
            <a:pPr marL="0" lvl="0" indent="0" algn="l" rtl="0">
              <a:spcBef>
                <a:spcPts val="0"/>
              </a:spcBef>
              <a:spcAft>
                <a:spcPts val="0"/>
              </a:spcAft>
              <a:buClr>
                <a:schemeClr val="dk1"/>
              </a:buClr>
              <a:buSzPts val="1100"/>
              <a:buFont typeface="Arial"/>
              <a:buNone/>
            </a:pPr>
            <a:r>
              <a:rPr lang="en-US" dirty="0"/>
              <a:t>The function splits the Verilog code into lines and iterates through each line to locate the '=' operator using the find method. Upon finding a line with an '=', it proceeds to extract the LHS and RHS of the assignment. The LHS is determined by locating the last word before the '=' symbol in the line.</a:t>
            </a:r>
          </a:p>
          <a:p>
            <a:pPr marL="0" lvl="0" indent="0" algn="l" rtl="0">
              <a:spcBef>
                <a:spcPts val="0"/>
              </a:spcBef>
              <a:spcAft>
                <a:spcPts val="0"/>
              </a:spcAft>
              <a:buClr>
                <a:schemeClr val="dk1"/>
              </a:buClr>
              <a:buSzPts val="1100"/>
              <a:buFont typeface="Arial"/>
              <a:buNone/>
            </a:pPr>
            <a:br>
              <a:rPr lang="en-US" dirty="0"/>
            </a:b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465360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Non Blocking assignment parser</a:t>
            </a:r>
            <a:endParaRPr dirty="0">
              <a:solidFill>
                <a:schemeClr val="dk1"/>
              </a:solidFill>
            </a:endParaRPr>
          </a:p>
        </p:txBody>
      </p:sp>
      <p:sp>
        <p:nvSpPr>
          <p:cNvPr id="2517" name="Google Shape;2517;p56"/>
          <p:cNvSpPr txBox="1">
            <a:spLocks noGrp="1"/>
          </p:cNvSpPr>
          <p:nvPr>
            <p:ph type="subTitle" idx="1"/>
          </p:nvPr>
        </p:nvSpPr>
        <p:spPr>
          <a:xfrm>
            <a:off x="306300" y="1769718"/>
            <a:ext cx="4089027" cy="1987242"/>
          </a:xfrm>
          <a:prstGeom prst="rect">
            <a:avLst/>
          </a:prstGeom>
        </p:spPr>
        <p:txBody>
          <a:bodyPr spcFirstLastPara="1" wrap="square" lIns="91425" tIns="91425" rIns="91425" bIns="91425" anchor="ctr" anchorCtr="0">
            <a:noAutofit/>
          </a:bodyPr>
          <a:lstStyle/>
          <a:p>
            <a:pPr marL="0" indent="0" algn="l">
              <a:buSzPts val="1100"/>
            </a:pPr>
            <a:br>
              <a:rPr lang="en-US" dirty="0"/>
            </a:br>
            <a:r>
              <a:rPr lang="en-US" dirty="0"/>
              <a:t>The </a:t>
            </a:r>
            <a:r>
              <a:rPr lang="en-US" dirty="0" err="1"/>
              <a:t>parse_assignment_non_blocking</a:t>
            </a:r>
            <a:r>
              <a:rPr lang="en-US" dirty="0"/>
              <a:t> function is designed to analyze Verilog code and specifically handle non-blocking assignments. This function efficiently parses the provided Verilog code, identifies lines containing the '&lt;=' operator, and extracts information about the left-hand side (LHS) and right-hand side (RHS) of each non-blocking assignment.</a:t>
            </a:r>
          </a:p>
          <a:p>
            <a:pPr marL="0" indent="0" algn="l">
              <a:buSzPts val="1100"/>
            </a:pPr>
            <a:br>
              <a:rPr lang="en-US" dirty="0"/>
            </a:b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480485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483414" cy="6551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rPr>
              <a:t>If statement parser</a:t>
            </a:r>
            <a:endParaRPr dirty="0">
              <a:solidFill>
                <a:schemeClr val="dk1"/>
              </a:solidFill>
            </a:endParaRPr>
          </a:p>
        </p:txBody>
      </p:sp>
      <p:sp>
        <p:nvSpPr>
          <p:cNvPr id="2517" name="Google Shape;2517;p56"/>
          <p:cNvSpPr txBox="1">
            <a:spLocks noGrp="1"/>
          </p:cNvSpPr>
          <p:nvPr>
            <p:ph type="subTitle" idx="1"/>
          </p:nvPr>
        </p:nvSpPr>
        <p:spPr>
          <a:xfrm>
            <a:off x="306300" y="1398814"/>
            <a:ext cx="4089027" cy="3744686"/>
          </a:xfrm>
          <a:prstGeom prst="rect">
            <a:avLst/>
          </a:prstGeom>
        </p:spPr>
        <p:txBody>
          <a:bodyPr spcFirstLastPara="1" wrap="square" lIns="91425" tIns="91425" rIns="91425" bIns="91425" anchor="ctr" anchorCtr="0">
            <a:noAutofit/>
          </a:bodyPr>
          <a:lstStyle/>
          <a:p>
            <a:pPr marL="0" indent="0" algn="l">
              <a:buSzPts val="1100"/>
            </a:pPr>
            <a:r>
              <a:rPr lang="en-US" dirty="0"/>
              <a:t>The </a:t>
            </a:r>
            <a:r>
              <a:rPr lang="en-US" dirty="0" err="1"/>
              <a:t>parse_if_statements</a:t>
            </a:r>
            <a:r>
              <a:rPr lang="en-US" dirty="0"/>
              <a:t> function is designed to analyze Verilog code and specifically target if statements within the provided module body. It utilizes regular expressions to locate if statements and extracts the conditions associated with each if statement. The extracted conditions are then processed to identify and isolate individual members, excluding certain characters and keywords.</a:t>
            </a:r>
          </a:p>
          <a:p>
            <a:pPr marL="0" indent="0" algn="l">
              <a:buSzPts val="1100"/>
            </a:pPr>
            <a:r>
              <a:rPr lang="en-US" dirty="0"/>
              <a:t>The function uses regular expressions to find if statements, capturing the conditions within parentheses. It then refines the condition by stripping unnecessary whitespace and filtering out irrelevant characters and keywords. The resulting list of members represents the identifiers involved in the if condition.</a:t>
            </a:r>
          </a:p>
          <a:p>
            <a:pPr marL="0" indent="0" algn="l">
              <a:buSzPts val="1100"/>
            </a:pPr>
            <a:br>
              <a:rPr lang="en-US" dirty="0"/>
            </a:b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86205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740227"/>
            <a:ext cx="4265700" cy="5902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Vector Size parser</a:t>
            </a:r>
            <a:endParaRPr dirty="0">
              <a:solidFill>
                <a:schemeClr val="dk1"/>
              </a:solidFill>
            </a:endParaRPr>
          </a:p>
        </p:txBody>
      </p:sp>
      <p:sp>
        <p:nvSpPr>
          <p:cNvPr id="2517" name="Google Shape;2517;p56"/>
          <p:cNvSpPr txBox="1">
            <a:spLocks noGrp="1"/>
          </p:cNvSpPr>
          <p:nvPr>
            <p:ph type="subTitle" idx="1"/>
          </p:nvPr>
        </p:nvSpPr>
        <p:spPr>
          <a:xfrm>
            <a:off x="306300" y="1555022"/>
            <a:ext cx="4089027" cy="2392979"/>
          </a:xfrm>
          <a:prstGeom prst="rect">
            <a:avLst/>
          </a:prstGeom>
        </p:spPr>
        <p:txBody>
          <a:bodyPr spcFirstLastPara="1" wrap="square" lIns="91425" tIns="91425" rIns="91425" bIns="91425" anchor="ctr" anchorCtr="0">
            <a:noAutofit/>
          </a:bodyPr>
          <a:lstStyle/>
          <a:p>
            <a:pPr marL="0" indent="0" algn="l">
              <a:buSzPts val="1100"/>
            </a:pPr>
            <a:br>
              <a:rPr lang="en-US" dirty="0"/>
            </a:br>
            <a:r>
              <a:rPr lang="en-US" dirty="0"/>
              <a:t>The </a:t>
            </a:r>
            <a:r>
              <a:rPr lang="en-US" dirty="0" err="1"/>
              <a:t>vector_size</a:t>
            </a:r>
            <a:r>
              <a:rPr lang="en-US" dirty="0"/>
              <a:t> function serves the purpose of determining the size of a vector in a given Verilog line. It leverages regular expressions to identify if square bracket notation (indicating a vector) exists in the line. If brackets are found, the function extracts the left and right values of the range using regular expressions. It calculates the vector size by taking the absolute difference between the right and left values, then adding 1 to account for inclusive counting.</a:t>
            </a:r>
            <a:br>
              <a:rPr lang="en-US" dirty="0"/>
            </a:b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235948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pic>
        <p:nvPicPr>
          <p:cNvPr id="2496" name="Google Shape;2496;p53"/>
          <p:cNvPicPr preferRelativeResize="0">
            <a:picLocks noGrp="1"/>
          </p:cNvPicPr>
          <p:nvPr>
            <p:ph type="pic" idx="3"/>
          </p:nvPr>
        </p:nvPicPr>
        <p:blipFill rotWithShape="1">
          <a:blip r:embed="rId3">
            <a:alphaModFix/>
          </a:blip>
          <a:srcRect l="8380" r="45851"/>
          <a:stretch/>
        </p:blipFill>
        <p:spPr>
          <a:xfrm>
            <a:off x="1133538" y="986850"/>
            <a:ext cx="2579101" cy="3169800"/>
          </a:xfrm>
          <a:prstGeom prst="rect">
            <a:avLst/>
          </a:prstGeom>
        </p:spPr>
      </p:pic>
      <p:sp>
        <p:nvSpPr>
          <p:cNvPr id="2497" name="Google Shape;2497;p53"/>
          <p:cNvSpPr txBox="1">
            <a:spLocks noGrp="1"/>
          </p:cNvSpPr>
          <p:nvPr>
            <p:ph type="title"/>
          </p:nvPr>
        </p:nvSpPr>
        <p:spPr>
          <a:xfrm>
            <a:off x="4493688" y="2322774"/>
            <a:ext cx="3930300" cy="14915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TB generator</a:t>
            </a:r>
            <a:endParaRPr dirty="0"/>
          </a:p>
        </p:txBody>
      </p:sp>
      <p:sp>
        <p:nvSpPr>
          <p:cNvPr id="2498" name="Google Shape;2498;p53"/>
          <p:cNvSpPr txBox="1">
            <a:spLocks noGrp="1"/>
          </p:cNvSpPr>
          <p:nvPr>
            <p:ph type="title" idx="2"/>
          </p:nvPr>
        </p:nvSpPr>
        <p:spPr>
          <a:xfrm>
            <a:off x="5928113" y="1387550"/>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7918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ED5E-92D1-4AA9-C2AE-C2DDC26B51F1}"/>
              </a:ext>
            </a:extLst>
          </p:cNvPr>
          <p:cNvSpPr>
            <a:spLocks noGrp="1"/>
          </p:cNvSpPr>
          <p:nvPr>
            <p:ph type="title"/>
          </p:nvPr>
        </p:nvSpPr>
        <p:spPr>
          <a:xfrm>
            <a:off x="720000" y="284480"/>
            <a:ext cx="7704000" cy="584200"/>
          </a:xfrm>
        </p:spPr>
        <p:txBody>
          <a:bodyPr/>
          <a:lstStyle/>
          <a:p>
            <a:pPr algn="l"/>
            <a:r>
              <a:rPr lang="en-US" dirty="0"/>
              <a:t>Team Members</a:t>
            </a:r>
            <a:br>
              <a:rPr lang="en-US" dirty="0"/>
            </a:br>
            <a:br>
              <a:rPr lang="en-US" dirty="0"/>
            </a:br>
            <a:endParaRPr lang="en-US" b="0" dirty="0"/>
          </a:p>
        </p:txBody>
      </p:sp>
      <p:sp>
        <p:nvSpPr>
          <p:cNvPr id="5" name="Google Shape;2294;p41">
            <a:extLst>
              <a:ext uri="{FF2B5EF4-FFF2-40B4-BE49-F238E27FC236}">
                <a16:creationId xmlns:a16="http://schemas.microsoft.com/office/drawing/2014/main" id="{1CB1AA4F-D526-3006-772F-88B74825466C}"/>
              </a:ext>
            </a:extLst>
          </p:cNvPr>
          <p:cNvSpPr txBox="1">
            <a:spLocks/>
          </p:cNvSpPr>
          <p:nvPr/>
        </p:nvSpPr>
        <p:spPr>
          <a:xfrm>
            <a:off x="1424084" y="1399475"/>
            <a:ext cx="892200" cy="43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9" name="TextBox 8">
            <a:extLst>
              <a:ext uri="{FF2B5EF4-FFF2-40B4-BE49-F238E27FC236}">
                <a16:creationId xmlns:a16="http://schemas.microsoft.com/office/drawing/2014/main" id="{C002E71C-407F-2CF9-DD02-CD612366A9DE}"/>
              </a:ext>
            </a:extLst>
          </p:cNvPr>
          <p:cNvSpPr txBox="1"/>
          <p:nvPr/>
        </p:nvSpPr>
        <p:spPr>
          <a:xfrm>
            <a:off x="720000" y="1042779"/>
            <a:ext cx="5049520" cy="3785652"/>
          </a:xfrm>
          <a:prstGeom prst="rect">
            <a:avLst/>
          </a:prstGeom>
          <a:noFill/>
        </p:spPr>
        <p:txBody>
          <a:bodyPr wrap="square">
            <a:spAutoFit/>
          </a:bodyPr>
          <a:lstStyle/>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Mohamed Hany Mohamed Fadel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Ahmed Mohamed Elsheikh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err="1">
                <a:solidFill>
                  <a:srgbClr val="403953"/>
                </a:solidFill>
                <a:effectLst/>
                <a:latin typeface="Poppins" panose="00000500000000000000" pitchFamily="2" charset="0"/>
                <a:ea typeface="Poppins" panose="00000500000000000000" pitchFamily="2" charset="0"/>
                <a:cs typeface="Poppins" panose="00000500000000000000" pitchFamily="2" charset="0"/>
              </a:rPr>
              <a:t>Mazen</a:t>
            </a: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 Ahmed Galal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Kareem Ahmed Sameer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Basel Ashraf </a:t>
            </a:r>
            <a:r>
              <a:rPr lang="en-US" sz="1600" b="1" i="0" dirty="0" err="1">
                <a:solidFill>
                  <a:srgbClr val="403953"/>
                </a:solidFill>
                <a:effectLst/>
                <a:latin typeface="Poppins" panose="00000500000000000000" pitchFamily="2" charset="0"/>
                <a:ea typeface="Poppins" panose="00000500000000000000" pitchFamily="2" charset="0"/>
                <a:cs typeface="Poppins" panose="00000500000000000000" pitchFamily="2" charset="0"/>
              </a:rPr>
              <a:t>Fekry</a:t>
            </a: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Youssef Mahmoud Hassan </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Saifeldin Mohamed Hatem</a:t>
            </a:r>
            <a:b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br>
            <a:endPar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endParaRPr>
          </a:p>
          <a:p>
            <a:pPr marL="342900" indent="-342900">
              <a:buFont typeface="+mj-lt"/>
              <a:buAutoNum type="arabicPeriod"/>
            </a:pPr>
            <a:r>
              <a:rPr lang="en-US" sz="1600" b="1" i="0" dirty="0">
                <a:solidFill>
                  <a:srgbClr val="403953"/>
                </a:solidFill>
                <a:effectLst/>
                <a:latin typeface="Poppins" panose="00000500000000000000" pitchFamily="2" charset="0"/>
                <a:ea typeface="Poppins" panose="00000500000000000000" pitchFamily="2" charset="0"/>
                <a:cs typeface="Poppins" panose="00000500000000000000" pitchFamily="2" charset="0"/>
              </a:rPr>
              <a:t>Omar Ahmed Salah</a:t>
            </a:r>
            <a:endParaRPr lang="en-US" dirty="0"/>
          </a:p>
        </p:txBody>
      </p:sp>
    </p:spTree>
    <p:extLst>
      <p:ext uri="{BB962C8B-B14F-4D97-AF65-F5344CB8AC3E}">
        <p14:creationId xmlns:p14="http://schemas.microsoft.com/office/powerpoint/2010/main" val="519753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554537" y="7081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3"/>
                </a:solidFill>
              </a:rPr>
              <a:t>What we parse ?</a:t>
            </a:r>
            <a:endParaRPr dirty="0">
              <a:solidFill>
                <a:schemeClr val="dk1"/>
              </a:solidFill>
            </a:endParaRPr>
          </a:p>
        </p:txBody>
      </p:sp>
      <p:sp>
        <p:nvSpPr>
          <p:cNvPr id="2431" name="Google Shape;2431;p50"/>
          <p:cNvSpPr txBox="1">
            <a:spLocks noGrp="1"/>
          </p:cNvSpPr>
          <p:nvPr>
            <p:ph type="title" idx="4294967295"/>
          </p:nvPr>
        </p:nvSpPr>
        <p:spPr>
          <a:xfrm>
            <a:off x="57964" y="1464970"/>
            <a:ext cx="2530487" cy="750209"/>
          </a:xfrm>
          <a:prstGeom prst="rect">
            <a:avLst/>
          </a:prstGeom>
          <a:noFill/>
          <a:ln>
            <a:noFill/>
          </a:ln>
        </p:spPr>
        <p:txBody>
          <a:bodyPr spcFirstLastPara="1" wrap="square" lIns="91425" tIns="91425" rIns="91425" bIns="91425" anchor="b" anchorCtr="0">
            <a:noAutofit/>
          </a:bodyPr>
          <a:lstStyle/>
          <a:p>
            <a:r>
              <a:rPr lang="en-US" sz="2400" dirty="0">
                <a:solidFill>
                  <a:schemeClr val="dk1"/>
                </a:solidFill>
              </a:rPr>
              <a:t>Logical Test Generation </a:t>
            </a:r>
          </a:p>
        </p:txBody>
      </p:sp>
      <p:sp>
        <p:nvSpPr>
          <p:cNvPr id="2433" name="Google Shape;2433;p50"/>
          <p:cNvSpPr txBox="1">
            <a:spLocks noGrp="1"/>
          </p:cNvSpPr>
          <p:nvPr>
            <p:ph type="title" idx="4294967295"/>
          </p:nvPr>
        </p:nvSpPr>
        <p:spPr>
          <a:xfrm>
            <a:off x="2539727" y="1446035"/>
            <a:ext cx="3529695" cy="76575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Blocking Assignment Test Generation</a:t>
            </a:r>
            <a:endParaRPr sz="2400" dirty="0"/>
          </a:p>
        </p:txBody>
      </p:sp>
      <p:sp>
        <p:nvSpPr>
          <p:cNvPr id="2435" name="Google Shape;2435;p50"/>
          <p:cNvSpPr txBox="1">
            <a:spLocks noGrp="1"/>
          </p:cNvSpPr>
          <p:nvPr>
            <p:ph type="title" idx="4294967295"/>
          </p:nvPr>
        </p:nvSpPr>
        <p:spPr>
          <a:xfrm>
            <a:off x="2664788" y="2970644"/>
            <a:ext cx="3279573" cy="1105573"/>
          </a:xfrm>
          <a:prstGeom prst="rect">
            <a:avLst/>
          </a:prstGeom>
          <a:noFill/>
          <a:ln>
            <a:noFill/>
          </a:ln>
        </p:spPr>
        <p:txBody>
          <a:bodyPr spcFirstLastPara="1" wrap="square" lIns="91425" tIns="91425" rIns="91425" bIns="91425" anchor="b" anchorCtr="0">
            <a:noAutofit/>
          </a:bodyPr>
          <a:lstStyle/>
          <a:p>
            <a:r>
              <a:rPr lang="en-US" sz="2400" dirty="0"/>
              <a:t>Non-Blocking Assignment Test Generation</a:t>
            </a:r>
            <a:endParaRPr sz="2400" dirty="0">
              <a:solidFill>
                <a:schemeClr val="dk1"/>
              </a:solidFill>
            </a:endParaRPr>
          </a:p>
        </p:txBody>
      </p:sp>
      <p:sp>
        <p:nvSpPr>
          <p:cNvPr id="2437" name="Google Shape;2437;p50"/>
          <p:cNvSpPr txBox="1">
            <a:spLocks noGrp="1"/>
          </p:cNvSpPr>
          <p:nvPr>
            <p:ph type="title" idx="4294967295"/>
          </p:nvPr>
        </p:nvSpPr>
        <p:spPr>
          <a:xfrm>
            <a:off x="193844" y="2950789"/>
            <a:ext cx="2258696" cy="756841"/>
          </a:xfrm>
          <a:prstGeom prst="rect">
            <a:avLst/>
          </a:prstGeom>
          <a:noFill/>
          <a:ln>
            <a:noFill/>
          </a:ln>
        </p:spPr>
        <p:txBody>
          <a:bodyPr spcFirstLastPara="1" wrap="square" lIns="91425" tIns="91425" rIns="91425" bIns="91425" anchor="b" anchorCtr="0">
            <a:noAutofit/>
          </a:bodyPr>
          <a:lstStyle/>
          <a:p>
            <a:r>
              <a:rPr lang="en-US" sz="2400" dirty="0"/>
              <a:t>Case Test Generation </a:t>
            </a:r>
            <a:endParaRPr sz="2400" dirty="0">
              <a:solidFill>
                <a:schemeClr val="dk1"/>
              </a:solidFill>
            </a:endParaRPr>
          </a:p>
        </p:txBody>
      </p:sp>
      <p:sp>
        <p:nvSpPr>
          <p:cNvPr id="2438" name="Google Shape;2438;p50"/>
          <p:cNvSpPr txBox="1">
            <a:spLocks noGrp="1"/>
          </p:cNvSpPr>
          <p:nvPr>
            <p:ph type="title" idx="4294967295"/>
          </p:nvPr>
        </p:nvSpPr>
        <p:spPr>
          <a:xfrm>
            <a:off x="877108" y="865077"/>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2439" name="Google Shape;2439;p50"/>
          <p:cNvSpPr txBox="1">
            <a:spLocks noGrp="1"/>
          </p:cNvSpPr>
          <p:nvPr>
            <p:ph type="title" idx="4294967295"/>
          </p:nvPr>
        </p:nvSpPr>
        <p:spPr>
          <a:xfrm>
            <a:off x="3858475" y="84614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2440" name="Google Shape;2440;p50"/>
          <p:cNvSpPr txBox="1">
            <a:spLocks noGrp="1"/>
          </p:cNvSpPr>
          <p:nvPr>
            <p:ph type="title" idx="4294967295"/>
          </p:nvPr>
        </p:nvSpPr>
        <p:spPr>
          <a:xfrm>
            <a:off x="3858474" y="225567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sp>
        <p:nvSpPr>
          <p:cNvPr id="2441" name="Google Shape;2441;p50"/>
          <p:cNvSpPr txBox="1">
            <a:spLocks noGrp="1"/>
          </p:cNvSpPr>
          <p:nvPr>
            <p:ph type="title" idx="4294967295"/>
          </p:nvPr>
        </p:nvSpPr>
        <p:spPr>
          <a:xfrm>
            <a:off x="877092" y="232574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cxnSp>
        <p:nvCxnSpPr>
          <p:cNvPr id="2462" name="Google Shape;2462;p50"/>
          <p:cNvCxnSpPr>
            <a:cxnSpLocks/>
            <a:stCxn id="2438" idx="2"/>
            <a:endCxn id="2431" idx="0"/>
          </p:cNvCxnSpPr>
          <p:nvPr/>
        </p:nvCxnSpPr>
        <p:spPr>
          <a:xfrm>
            <a:off x="1323208" y="1304577"/>
            <a:ext cx="0" cy="160393"/>
          </a:xfrm>
          <a:prstGeom prst="straightConnector1">
            <a:avLst/>
          </a:prstGeom>
          <a:noFill/>
          <a:ln w="9525" cap="flat" cmpd="sng">
            <a:solidFill>
              <a:schemeClr val="accent3"/>
            </a:solidFill>
            <a:prstDash val="solid"/>
            <a:round/>
            <a:headEnd type="none" w="med" len="med"/>
            <a:tailEnd type="none" w="med" len="med"/>
          </a:ln>
        </p:spPr>
      </p:cxnSp>
      <p:cxnSp>
        <p:nvCxnSpPr>
          <p:cNvPr id="2464" name="Google Shape;2464;p50"/>
          <p:cNvCxnSpPr>
            <a:cxnSpLocks/>
            <a:stCxn id="2439" idx="2"/>
            <a:endCxn id="2433" idx="0"/>
          </p:cNvCxnSpPr>
          <p:nvPr/>
        </p:nvCxnSpPr>
        <p:spPr>
          <a:xfrm>
            <a:off x="4304575" y="1285642"/>
            <a:ext cx="0" cy="160393"/>
          </a:xfrm>
          <a:prstGeom prst="straightConnector1">
            <a:avLst/>
          </a:prstGeom>
          <a:noFill/>
          <a:ln w="9525" cap="flat" cmpd="sng">
            <a:solidFill>
              <a:schemeClr val="accent3"/>
            </a:solidFill>
            <a:prstDash val="solid"/>
            <a:round/>
            <a:headEnd type="none" w="med" len="med"/>
            <a:tailEnd type="none" w="med" len="med"/>
          </a:ln>
        </p:spPr>
      </p:cxnSp>
      <p:cxnSp>
        <p:nvCxnSpPr>
          <p:cNvPr id="2465" name="Google Shape;2465;p50"/>
          <p:cNvCxnSpPr>
            <a:cxnSpLocks/>
            <a:stCxn id="2440" idx="2"/>
            <a:endCxn id="2435" idx="0"/>
          </p:cNvCxnSpPr>
          <p:nvPr/>
        </p:nvCxnSpPr>
        <p:spPr>
          <a:xfrm>
            <a:off x="4304574" y="2695170"/>
            <a:ext cx="1" cy="275474"/>
          </a:xfrm>
          <a:prstGeom prst="straightConnector1">
            <a:avLst/>
          </a:prstGeom>
          <a:noFill/>
          <a:ln w="9525" cap="flat" cmpd="sng">
            <a:solidFill>
              <a:schemeClr val="accent3"/>
            </a:solidFill>
            <a:prstDash val="solid"/>
            <a:round/>
            <a:headEnd type="none" w="med" len="med"/>
            <a:tailEnd type="none" w="med" len="med"/>
          </a:ln>
        </p:spPr>
      </p:cxnSp>
      <p:cxnSp>
        <p:nvCxnSpPr>
          <p:cNvPr id="2468" name="Google Shape;2468;p50"/>
          <p:cNvCxnSpPr>
            <a:cxnSpLocks/>
            <a:stCxn id="2441" idx="2"/>
            <a:endCxn id="2437" idx="0"/>
          </p:cNvCxnSpPr>
          <p:nvPr/>
        </p:nvCxnSpPr>
        <p:spPr>
          <a:xfrm>
            <a:off x="1323192" y="2765240"/>
            <a:ext cx="0" cy="185549"/>
          </a:xfrm>
          <a:prstGeom prst="straightConnector1">
            <a:avLst/>
          </a:prstGeom>
          <a:noFill/>
          <a:ln w="9525" cap="flat" cmpd="sng">
            <a:solidFill>
              <a:schemeClr val="accent3"/>
            </a:solidFill>
            <a:prstDash val="solid"/>
            <a:round/>
            <a:headEnd type="none" w="med" len="med"/>
            <a:tailEnd type="none" w="med" len="med"/>
          </a:ln>
        </p:spPr>
      </p:cxnSp>
      <p:sp>
        <p:nvSpPr>
          <p:cNvPr id="12" name="Google Shape;2437;p50">
            <a:extLst>
              <a:ext uri="{FF2B5EF4-FFF2-40B4-BE49-F238E27FC236}">
                <a16:creationId xmlns:a16="http://schemas.microsoft.com/office/drawing/2014/main" id="{6A9F3E98-126E-1D6F-DF17-A83032A8E687}"/>
              </a:ext>
            </a:extLst>
          </p:cNvPr>
          <p:cNvSpPr txBox="1">
            <a:spLocks/>
          </p:cNvSpPr>
          <p:nvPr/>
        </p:nvSpPr>
        <p:spPr>
          <a:xfrm>
            <a:off x="6459681" y="1392318"/>
            <a:ext cx="2258696" cy="7568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If Test Generation</a:t>
            </a:r>
          </a:p>
        </p:txBody>
      </p:sp>
      <p:sp>
        <p:nvSpPr>
          <p:cNvPr id="13" name="Google Shape;2441;p50">
            <a:extLst>
              <a:ext uri="{FF2B5EF4-FFF2-40B4-BE49-F238E27FC236}">
                <a16:creationId xmlns:a16="http://schemas.microsoft.com/office/drawing/2014/main" id="{A81E1EE3-4B4D-148C-C172-BA654D49C204}"/>
              </a:ext>
            </a:extLst>
          </p:cNvPr>
          <p:cNvSpPr txBox="1">
            <a:spLocks/>
          </p:cNvSpPr>
          <p:nvPr/>
        </p:nvSpPr>
        <p:spPr>
          <a:xfrm>
            <a:off x="7142929" y="767269"/>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03</a:t>
            </a:r>
          </a:p>
        </p:txBody>
      </p:sp>
      <p:cxnSp>
        <p:nvCxnSpPr>
          <p:cNvPr id="14" name="Google Shape;2468;p50">
            <a:extLst>
              <a:ext uri="{FF2B5EF4-FFF2-40B4-BE49-F238E27FC236}">
                <a16:creationId xmlns:a16="http://schemas.microsoft.com/office/drawing/2014/main" id="{B5D4EBAC-37FF-322F-1003-E69A97369E61}"/>
              </a:ext>
            </a:extLst>
          </p:cNvPr>
          <p:cNvCxnSpPr>
            <a:cxnSpLocks/>
            <a:stCxn id="13" idx="2"/>
            <a:endCxn id="12" idx="0"/>
          </p:cNvCxnSpPr>
          <p:nvPr/>
        </p:nvCxnSpPr>
        <p:spPr>
          <a:xfrm>
            <a:off x="7589029" y="1206769"/>
            <a:ext cx="0" cy="185549"/>
          </a:xfrm>
          <a:prstGeom prst="straightConnector1">
            <a:avLst/>
          </a:prstGeom>
          <a:noFill/>
          <a:ln w="9525" cap="flat" cmpd="sng">
            <a:solidFill>
              <a:schemeClr val="accent3"/>
            </a:solidFill>
            <a:prstDash val="solid"/>
            <a:round/>
            <a:headEnd type="none" w="med" len="med"/>
            <a:tailEnd type="none" w="med" len="med"/>
          </a:ln>
        </p:spPr>
      </p:cxnSp>
      <p:sp>
        <p:nvSpPr>
          <p:cNvPr id="15" name="Google Shape;2431;p50">
            <a:extLst>
              <a:ext uri="{FF2B5EF4-FFF2-40B4-BE49-F238E27FC236}">
                <a16:creationId xmlns:a16="http://schemas.microsoft.com/office/drawing/2014/main" id="{FC63998B-4CCD-D2FE-FD2D-32B16041DDAF}"/>
              </a:ext>
            </a:extLst>
          </p:cNvPr>
          <p:cNvSpPr txBox="1">
            <a:spLocks/>
          </p:cNvSpPr>
          <p:nvPr/>
        </p:nvSpPr>
        <p:spPr>
          <a:xfrm>
            <a:off x="5944361" y="2930562"/>
            <a:ext cx="3279572" cy="7744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Random Test Loop Generation</a:t>
            </a:r>
          </a:p>
        </p:txBody>
      </p:sp>
      <p:sp>
        <p:nvSpPr>
          <p:cNvPr id="16" name="Google Shape;2438;p50">
            <a:extLst>
              <a:ext uri="{FF2B5EF4-FFF2-40B4-BE49-F238E27FC236}">
                <a16:creationId xmlns:a16="http://schemas.microsoft.com/office/drawing/2014/main" id="{01EAA29D-374C-4845-228C-A7C8880C0163}"/>
              </a:ext>
            </a:extLst>
          </p:cNvPr>
          <p:cNvSpPr txBox="1">
            <a:spLocks/>
          </p:cNvSpPr>
          <p:nvPr/>
        </p:nvSpPr>
        <p:spPr>
          <a:xfrm>
            <a:off x="7142929" y="2330091"/>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06</a:t>
            </a:r>
          </a:p>
        </p:txBody>
      </p:sp>
      <p:cxnSp>
        <p:nvCxnSpPr>
          <p:cNvPr id="17" name="Google Shape;2462;p50">
            <a:extLst>
              <a:ext uri="{FF2B5EF4-FFF2-40B4-BE49-F238E27FC236}">
                <a16:creationId xmlns:a16="http://schemas.microsoft.com/office/drawing/2014/main" id="{52EC273D-D674-2EA3-295F-4A3334C155C8}"/>
              </a:ext>
            </a:extLst>
          </p:cNvPr>
          <p:cNvCxnSpPr>
            <a:cxnSpLocks/>
            <a:stCxn id="16" idx="2"/>
            <a:endCxn id="15" idx="0"/>
          </p:cNvCxnSpPr>
          <p:nvPr/>
        </p:nvCxnSpPr>
        <p:spPr>
          <a:xfrm flipH="1">
            <a:off x="7584147" y="2769591"/>
            <a:ext cx="4882" cy="160971"/>
          </a:xfrm>
          <a:prstGeom prst="straightConnector1">
            <a:avLst/>
          </a:prstGeom>
          <a:noFill/>
          <a:ln w="9525" cap="flat" cmpd="sng">
            <a:solidFill>
              <a:schemeClr val="accent3"/>
            </a:solidFill>
            <a:prstDash val="solid"/>
            <a:round/>
            <a:headEnd type="none" w="med" len="med"/>
            <a:tailEnd type="none" w="med" len="med"/>
          </a:ln>
        </p:spPr>
      </p:cxnSp>
      <p:sp>
        <p:nvSpPr>
          <p:cNvPr id="20" name="Google Shape;2431;p50">
            <a:extLst>
              <a:ext uri="{FF2B5EF4-FFF2-40B4-BE49-F238E27FC236}">
                <a16:creationId xmlns:a16="http://schemas.microsoft.com/office/drawing/2014/main" id="{8C1BF9FA-BF97-AE79-5D73-75E06AD6137E}"/>
              </a:ext>
            </a:extLst>
          </p:cNvPr>
          <p:cNvSpPr txBox="1">
            <a:spLocks/>
          </p:cNvSpPr>
          <p:nvPr/>
        </p:nvSpPr>
        <p:spPr>
          <a:xfrm>
            <a:off x="8238" y="4278423"/>
            <a:ext cx="2530487" cy="750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Monitor Block Generation</a:t>
            </a:r>
          </a:p>
        </p:txBody>
      </p:sp>
      <p:sp>
        <p:nvSpPr>
          <p:cNvPr id="21" name="Google Shape;2438;p50">
            <a:extLst>
              <a:ext uri="{FF2B5EF4-FFF2-40B4-BE49-F238E27FC236}">
                <a16:creationId xmlns:a16="http://schemas.microsoft.com/office/drawing/2014/main" id="{48A0F216-1488-C3DF-E2DE-5AB6F2F3A01C}"/>
              </a:ext>
            </a:extLst>
          </p:cNvPr>
          <p:cNvSpPr txBox="1">
            <a:spLocks/>
          </p:cNvSpPr>
          <p:nvPr/>
        </p:nvSpPr>
        <p:spPr>
          <a:xfrm>
            <a:off x="828384" y="3707630"/>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07</a:t>
            </a:r>
          </a:p>
        </p:txBody>
      </p:sp>
      <p:cxnSp>
        <p:nvCxnSpPr>
          <p:cNvPr id="22" name="Google Shape;2462;p50">
            <a:extLst>
              <a:ext uri="{FF2B5EF4-FFF2-40B4-BE49-F238E27FC236}">
                <a16:creationId xmlns:a16="http://schemas.microsoft.com/office/drawing/2014/main" id="{AA815833-4422-5B35-8D16-3D0B75908595}"/>
              </a:ext>
            </a:extLst>
          </p:cNvPr>
          <p:cNvCxnSpPr>
            <a:cxnSpLocks/>
            <a:stCxn id="21" idx="2"/>
            <a:endCxn id="20" idx="0"/>
          </p:cNvCxnSpPr>
          <p:nvPr/>
        </p:nvCxnSpPr>
        <p:spPr>
          <a:xfrm flipH="1">
            <a:off x="1273482" y="4147130"/>
            <a:ext cx="1002" cy="131293"/>
          </a:xfrm>
          <a:prstGeom prst="straightConnector1">
            <a:avLst/>
          </a:prstGeom>
          <a:noFill/>
          <a:ln w="9525" cap="flat" cmpd="sng">
            <a:solidFill>
              <a:schemeClr val="accent3"/>
            </a:solidFill>
            <a:prstDash val="solid"/>
            <a:round/>
            <a:headEnd type="none" w="med" len="med"/>
            <a:tailEnd type="none" w="med" len="med"/>
          </a:ln>
        </p:spPr>
      </p:cxnSp>
      <p:sp>
        <p:nvSpPr>
          <p:cNvPr id="8" name="Google Shape;2431;p50">
            <a:extLst>
              <a:ext uri="{FF2B5EF4-FFF2-40B4-BE49-F238E27FC236}">
                <a16:creationId xmlns:a16="http://schemas.microsoft.com/office/drawing/2014/main" id="{0E72AC87-AC1D-D96B-0C65-95BA5B89B7E9}"/>
              </a:ext>
            </a:extLst>
          </p:cNvPr>
          <p:cNvSpPr txBox="1">
            <a:spLocks/>
          </p:cNvSpPr>
          <p:nvPr/>
        </p:nvSpPr>
        <p:spPr>
          <a:xfrm>
            <a:off x="6322783" y="4305348"/>
            <a:ext cx="2530487" cy="750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dirty="0"/>
              <a:t>Clock  Generation</a:t>
            </a:r>
          </a:p>
        </p:txBody>
      </p:sp>
      <p:sp>
        <p:nvSpPr>
          <p:cNvPr id="9" name="Google Shape;2438;p50">
            <a:extLst>
              <a:ext uri="{FF2B5EF4-FFF2-40B4-BE49-F238E27FC236}">
                <a16:creationId xmlns:a16="http://schemas.microsoft.com/office/drawing/2014/main" id="{8E49E434-988B-3131-5A75-45DF88B92D7F}"/>
              </a:ext>
            </a:extLst>
          </p:cNvPr>
          <p:cNvSpPr txBox="1">
            <a:spLocks/>
          </p:cNvSpPr>
          <p:nvPr/>
        </p:nvSpPr>
        <p:spPr>
          <a:xfrm>
            <a:off x="7142929" y="3734555"/>
            <a:ext cx="892200" cy="439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solidFill>
                  <a:schemeClr val="lt1"/>
                </a:solidFill>
              </a:rPr>
              <a:t>08</a:t>
            </a:r>
          </a:p>
        </p:txBody>
      </p:sp>
      <p:cxnSp>
        <p:nvCxnSpPr>
          <p:cNvPr id="10" name="Google Shape;2462;p50">
            <a:extLst>
              <a:ext uri="{FF2B5EF4-FFF2-40B4-BE49-F238E27FC236}">
                <a16:creationId xmlns:a16="http://schemas.microsoft.com/office/drawing/2014/main" id="{1DCA4AD4-DA65-69CA-C41C-CB0144E527F0}"/>
              </a:ext>
            </a:extLst>
          </p:cNvPr>
          <p:cNvCxnSpPr>
            <a:cxnSpLocks/>
            <a:stCxn id="9" idx="2"/>
            <a:endCxn id="8" idx="0"/>
          </p:cNvCxnSpPr>
          <p:nvPr/>
        </p:nvCxnSpPr>
        <p:spPr>
          <a:xfrm flipH="1">
            <a:off x="7588027" y="4174055"/>
            <a:ext cx="1002" cy="131293"/>
          </a:xfrm>
          <a:prstGeom prst="straightConnector1">
            <a:avLst/>
          </a:prstGeom>
          <a:noFill/>
          <a:ln w="9525"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556539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Logical test Generation</a:t>
            </a:r>
            <a:endParaRPr dirty="0">
              <a:solidFill>
                <a:schemeClr val="dk1"/>
              </a:solidFill>
            </a:endParaRPr>
          </a:p>
        </p:txBody>
      </p:sp>
      <p:sp>
        <p:nvSpPr>
          <p:cNvPr id="2517" name="Google Shape;2517;p56"/>
          <p:cNvSpPr txBox="1">
            <a:spLocks noGrp="1"/>
          </p:cNvSpPr>
          <p:nvPr>
            <p:ph type="subTitle" idx="1"/>
          </p:nvPr>
        </p:nvSpPr>
        <p:spPr>
          <a:xfrm>
            <a:off x="306300" y="2137950"/>
            <a:ext cx="4089027" cy="8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This function focuses on generating test cases for logical operators. It iterates through the logical members of a module, randomizes input values for those members, and includes reset toggling if reset exists. The testbench is enriched by displaying the time and values during execution.</a:t>
            </a: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386798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858824"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rPr>
              <a:t>Blocking assignment Generation</a:t>
            </a:r>
            <a:endParaRPr dirty="0">
              <a:solidFill>
                <a:schemeClr val="dk1"/>
              </a:solidFill>
            </a:endParaRPr>
          </a:p>
        </p:txBody>
      </p:sp>
      <p:sp>
        <p:nvSpPr>
          <p:cNvPr id="2517" name="Google Shape;2517;p56"/>
          <p:cNvSpPr txBox="1">
            <a:spLocks noGrp="1"/>
          </p:cNvSpPr>
          <p:nvPr>
            <p:ph type="subTitle" idx="1"/>
          </p:nvPr>
        </p:nvSpPr>
        <p:spPr>
          <a:xfrm>
            <a:off x="306300" y="1861012"/>
            <a:ext cx="4089027" cy="2159054"/>
          </a:xfrm>
          <a:prstGeom prst="rect">
            <a:avLst/>
          </a:prstGeom>
        </p:spPr>
        <p:txBody>
          <a:bodyPr spcFirstLastPara="1" wrap="square" lIns="91425" tIns="91425" rIns="91425" bIns="91425" anchor="ctr" anchorCtr="0">
            <a:noAutofit/>
          </a:bodyPr>
          <a:lstStyle/>
          <a:p>
            <a:pPr marL="0" indent="0" algn="l">
              <a:buSzPts val="1100"/>
            </a:pPr>
            <a:r>
              <a:rPr lang="en-US" dirty="0"/>
              <a:t>This function specializes in creating test scenarios for blocking assignments. It identifies input ports in the right-hand side (RHS) of assignments, randomizes their values, includes reset toggling if reset exists, and incorporates delays between actions. The testbench output includes time and relevant signal values.</a:t>
            </a: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688798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If Statement test Generation</a:t>
            </a:r>
            <a:endParaRPr dirty="0">
              <a:solidFill>
                <a:schemeClr val="dk1"/>
              </a:solidFill>
            </a:endParaRPr>
          </a:p>
        </p:txBody>
      </p:sp>
      <p:sp>
        <p:nvSpPr>
          <p:cNvPr id="2517" name="Google Shape;2517;p56"/>
          <p:cNvSpPr txBox="1">
            <a:spLocks noGrp="1"/>
          </p:cNvSpPr>
          <p:nvPr>
            <p:ph type="subTitle" idx="1"/>
          </p:nvPr>
        </p:nvSpPr>
        <p:spPr>
          <a:xfrm>
            <a:off x="306300" y="2137950"/>
            <a:ext cx="4089027" cy="867600"/>
          </a:xfrm>
          <a:prstGeom prst="rect">
            <a:avLst/>
          </a:prstGeom>
        </p:spPr>
        <p:txBody>
          <a:bodyPr spcFirstLastPara="1" wrap="square" lIns="91425" tIns="91425" rIns="91425" bIns="91425" anchor="ctr" anchorCtr="0">
            <a:noAutofit/>
          </a:bodyPr>
          <a:lstStyle/>
          <a:p>
            <a:pPr marL="0" indent="0" algn="l">
              <a:buSzPts val="1100"/>
            </a:pPr>
            <a:r>
              <a:rPr lang="en-US" dirty="0"/>
              <a:t>This function is Focused on generating test cases for if statements, this function randomizes values for input ports, includes reset toggling if reset exists, and adds delays. It enhances the testbench by displaying the time and values during execution.</a:t>
            </a: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292880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858824"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rPr>
              <a:t>Case Test Generation</a:t>
            </a:r>
            <a:endParaRPr dirty="0">
              <a:solidFill>
                <a:schemeClr val="dk1"/>
              </a:solidFill>
            </a:endParaRPr>
          </a:p>
        </p:txBody>
      </p:sp>
      <p:sp>
        <p:nvSpPr>
          <p:cNvPr id="2517" name="Google Shape;2517;p56"/>
          <p:cNvSpPr txBox="1">
            <a:spLocks noGrp="1"/>
          </p:cNvSpPr>
          <p:nvPr>
            <p:ph type="subTitle" idx="1"/>
          </p:nvPr>
        </p:nvSpPr>
        <p:spPr>
          <a:xfrm>
            <a:off x="306300" y="1861012"/>
            <a:ext cx="4089027" cy="2159054"/>
          </a:xfrm>
          <a:prstGeom prst="rect">
            <a:avLst/>
          </a:prstGeom>
        </p:spPr>
        <p:txBody>
          <a:bodyPr spcFirstLastPara="1" wrap="square" lIns="91425" tIns="91425" rIns="91425" bIns="91425" anchor="ctr" anchorCtr="0">
            <a:noAutofit/>
          </a:bodyPr>
          <a:lstStyle/>
          <a:p>
            <a:pPr marL="0" indent="0" algn="l">
              <a:buSzPts val="1100"/>
            </a:pPr>
            <a:r>
              <a:rPr lang="en-US" dirty="0"/>
              <a:t>This function handles the generation of test cases for case statements. It randomizes values for input ports in both random and specific case scenarios. The testbench includes reset toggling if reset exists, time tracking, and output display for relevant signals.</a:t>
            </a: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485966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Non Blocking Test generation</a:t>
            </a:r>
            <a:endParaRPr dirty="0">
              <a:solidFill>
                <a:schemeClr val="dk1"/>
              </a:solidFill>
            </a:endParaRPr>
          </a:p>
        </p:txBody>
      </p:sp>
      <p:sp>
        <p:nvSpPr>
          <p:cNvPr id="2517" name="Google Shape;2517;p56"/>
          <p:cNvSpPr txBox="1">
            <a:spLocks noGrp="1"/>
          </p:cNvSpPr>
          <p:nvPr>
            <p:ph type="subTitle" idx="1"/>
          </p:nvPr>
        </p:nvSpPr>
        <p:spPr>
          <a:xfrm>
            <a:off x="306300" y="2137949"/>
            <a:ext cx="4089027" cy="1486699"/>
          </a:xfrm>
          <a:prstGeom prst="rect">
            <a:avLst/>
          </a:prstGeom>
        </p:spPr>
        <p:txBody>
          <a:bodyPr spcFirstLastPara="1" wrap="square" lIns="91425" tIns="91425" rIns="91425" bIns="91425" anchor="ctr" anchorCtr="0">
            <a:noAutofit/>
          </a:bodyPr>
          <a:lstStyle/>
          <a:p>
            <a:pPr marL="0" indent="0" algn="l">
              <a:buSzPts val="1100"/>
            </a:pPr>
            <a:r>
              <a:rPr lang="en-US" dirty="0"/>
              <a:t>This function is dedicated to generating test cases for non-blocking assignments. Similar to </a:t>
            </a:r>
            <a:r>
              <a:rPr lang="en-US" dirty="0" err="1"/>
              <a:t>generate_ba_test</a:t>
            </a:r>
            <a:r>
              <a:rPr lang="en-US" dirty="0"/>
              <a:t>, it identifies input ports in the RHS, randomizes their values, toggles resets if reset exists , and adds delays. The resulting testbench output provides time and signal values.</a:t>
            </a: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3358534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858824"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rPr>
              <a:t>Random Test generation</a:t>
            </a:r>
            <a:endParaRPr dirty="0">
              <a:solidFill>
                <a:schemeClr val="dk1"/>
              </a:solidFill>
            </a:endParaRPr>
          </a:p>
        </p:txBody>
      </p:sp>
      <p:sp>
        <p:nvSpPr>
          <p:cNvPr id="2517" name="Google Shape;2517;p56"/>
          <p:cNvSpPr txBox="1">
            <a:spLocks noGrp="1"/>
          </p:cNvSpPr>
          <p:nvPr>
            <p:ph type="subTitle" idx="1"/>
          </p:nvPr>
        </p:nvSpPr>
        <p:spPr>
          <a:xfrm>
            <a:off x="306300" y="1861012"/>
            <a:ext cx="4089027" cy="2159054"/>
          </a:xfrm>
          <a:prstGeom prst="rect">
            <a:avLst/>
          </a:prstGeom>
        </p:spPr>
        <p:txBody>
          <a:bodyPr spcFirstLastPara="1" wrap="square" lIns="91425" tIns="91425" rIns="91425" bIns="91425" anchor="ctr" anchorCtr="0">
            <a:noAutofit/>
          </a:bodyPr>
          <a:lstStyle/>
          <a:p>
            <a:pPr marL="0" indent="0" algn="l">
              <a:buSzPts val="1100"/>
            </a:pPr>
            <a:r>
              <a:rPr lang="en-US" dirty="0"/>
              <a:t>This function creates a loop for fully random testing, iterating through a specified number of </a:t>
            </a:r>
            <a:r>
              <a:rPr lang="en-US" dirty="0" err="1"/>
              <a:t>loop_iterations</a:t>
            </a:r>
            <a:r>
              <a:rPr lang="en-US" dirty="0"/>
              <a:t>. It randomizes values for all input ports, incorporating delays and displaying the time and signal values during execution.</a:t>
            </a: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95608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265700"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Monitor Block Test Generation</a:t>
            </a:r>
            <a:endParaRPr dirty="0">
              <a:solidFill>
                <a:schemeClr val="dk1"/>
              </a:solidFill>
            </a:endParaRPr>
          </a:p>
        </p:txBody>
      </p:sp>
      <p:sp>
        <p:nvSpPr>
          <p:cNvPr id="2517" name="Google Shape;2517;p56"/>
          <p:cNvSpPr txBox="1">
            <a:spLocks noGrp="1"/>
          </p:cNvSpPr>
          <p:nvPr>
            <p:ph type="subTitle" idx="1"/>
          </p:nvPr>
        </p:nvSpPr>
        <p:spPr>
          <a:xfrm>
            <a:off x="306300" y="2137949"/>
            <a:ext cx="4089027" cy="1486699"/>
          </a:xfrm>
          <a:prstGeom prst="rect">
            <a:avLst/>
          </a:prstGeom>
        </p:spPr>
        <p:txBody>
          <a:bodyPr spcFirstLastPara="1" wrap="square" lIns="91425" tIns="91425" rIns="91425" bIns="91425" anchor="ctr" anchorCtr="0">
            <a:noAutofit/>
          </a:bodyPr>
          <a:lstStyle/>
          <a:p>
            <a:pPr marL="0" indent="0" algn="l">
              <a:buSzPts val="1100"/>
            </a:pPr>
            <a:r>
              <a:rPr lang="en-US" dirty="0"/>
              <a:t>This function generates a monitor block within the initial block of the testbench. It displays simulation time and output values during the testbench execution, providing a comprehensive view of the module's behavior.</a:t>
            </a:r>
            <a:endParaRPr dirty="0"/>
          </a:p>
        </p:txBody>
      </p:sp>
      <p:pic>
        <p:nvPicPr>
          <p:cNvPr id="2518" name="Google Shape;2518;p56"/>
          <p:cNvPicPr preferRelativeResize="0">
            <a:picLocks noGrp="1"/>
          </p:cNvPicPr>
          <p:nvPr>
            <p:ph type="pic" idx="2"/>
          </p:nvPr>
        </p:nvPicPr>
        <p:blipFill rotWithShape="1">
          <a:blip r:embed="rId3">
            <a:alphaModFix/>
          </a:blip>
          <a:srcRect t="16618" b="16612"/>
          <a:stretch/>
        </p:blipFill>
        <p:spPr>
          <a:xfrm>
            <a:off x="5939202" y="1195499"/>
            <a:ext cx="2748301" cy="2752502"/>
          </a:xfrm>
          <a:prstGeom prst="rect">
            <a:avLst/>
          </a:prstGeom>
        </p:spPr>
      </p:pic>
    </p:spTree>
    <p:extLst>
      <p:ext uri="{BB962C8B-B14F-4D97-AF65-F5344CB8AC3E}">
        <p14:creationId xmlns:p14="http://schemas.microsoft.com/office/powerpoint/2010/main" val="733157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56"/>
          <p:cNvSpPr txBox="1">
            <a:spLocks noGrp="1"/>
          </p:cNvSpPr>
          <p:nvPr>
            <p:ph type="title"/>
          </p:nvPr>
        </p:nvSpPr>
        <p:spPr>
          <a:xfrm>
            <a:off x="306300" y="546680"/>
            <a:ext cx="4858824" cy="11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Clock</a:t>
            </a:r>
            <a:r>
              <a:rPr lang="en-US" dirty="0">
                <a:solidFill>
                  <a:schemeClr val="dk1"/>
                </a:solidFill>
              </a:rPr>
              <a:t> Test generation</a:t>
            </a:r>
            <a:endParaRPr dirty="0">
              <a:solidFill>
                <a:schemeClr val="dk1"/>
              </a:solidFill>
            </a:endParaRPr>
          </a:p>
        </p:txBody>
      </p:sp>
      <p:sp>
        <p:nvSpPr>
          <p:cNvPr id="2517" name="Google Shape;2517;p56"/>
          <p:cNvSpPr txBox="1">
            <a:spLocks noGrp="1"/>
          </p:cNvSpPr>
          <p:nvPr>
            <p:ph type="subTitle" idx="1"/>
          </p:nvPr>
        </p:nvSpPr>
        <p:spPr>
          <a:xfrm>
            <a:off x="306300" y="1861012"/>
            <a:ext cx="4089027" cy="2159054"/>
          </a:xfrm>
          <a:prstGeom prst="rect">
            <a:avLst/>
          </a:prstGeom>
        </p:spPr>
        <p:txBody>
          <a:bodyPr spcFirstLastPara="1" wrap="square" lIns="91425" tIns="91425" rIns="91425" bIns="91425" anchor="ctr" anchorCtr="0">
            <a:noAutofit/>
          </a:bodyPr>
          <a:lstStyle/>
          <a:p>
            <a:pPr marL="0" indent="0" algn="l">
              <a:buSzPts val="1100"/>
            </a:pPr>
            <a:r>
              <a:rPr lang="en-US" dirty="0"/>
              <a:t>This function establishes an initial block that initializes the clock to zero. If the module involves a clocked element, it perpetually toggles the clock value with a delay equivalent to half the clock period.</a:t>
            </a:r>
          </a:p>
          <a:p>
            <a:pPr marL="0" indent="0" algn="l">
              <a:buSzPts val="1100"/>
            </a:pPr>
            <a:br>
              <a:rPr lang="en-US" dirty="0"/>
            </a:br>
            <a:endParaRPr lang="en-US" dirty="0"/>
          </a:p>
          <a:p>
            <a:pPr marL="0" indent="0" algn="l">
              <a:buSzPts val="1100"/>
            </a:pPr>
            <a:endParaRPr dirty="0"/>
          </a:p>
        </p:txBody>
      </p:sp>
      <p:pic>
        <p:nvPicPr>
          <p:cNvPr id="3" name="Google Shape;2506;p54">
            <a:extLst>
              <a:ext uri="{FF2B5EF4-FFF2-40B4-BE49-F238E27FC236}">
                <a16:creationId xmlns:a16="http://schemas.microsoft.com/office/drawing/2014/main" id="{420030EF-6E0D-5D39-DCD8-D43202F9E896}"/>
              </a:ext>
            </a:extLst>
          </p:cNvPr>
          <p:cNvPicPr preferRelativeResize="0">
            <a:picLocks/>
          </p:cNvPicPr>
          <p:nvPr/>
        </p:nvPicPr>
        <p:blipFill rotWithShape="1">
          <a:blip r:embed="rId3">
            <a:alphaModFix/>
          </a:blip>
          <a:srcRect l="34871" r="11097"/>
          <a:stretch/>
        </p:blipFill>
        <p:spPr>
          <a:xfrm>
            <a:off x="6020380" y="986849"/>
            <a:ext cx="2579101" cy="316980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22583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64"/>
          <p:cNvSpPr txBox="1">
            <a:spLocks noGrp="1"/>
          </p:cNvSpPr>
          <p:nvPr>
            <p:ph type="title"/>
          </p:nvPr>
        </p:nvSpPr>
        <p:spPr>
          <a:xfrm>
            <a:off x="77638" y="2410550"/>
            <a:ext cx="4948654" cy="80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Demonstration</a:t>
            </a:r>
            <a:endParaRPr dirty="0"/>
          </a:p>
        </p:txBody>
      </p:sp>
      <p:sp>
        <p:nvSpPr>
          <p:cNvPr id="2601" name="Google Shape;2601;p64"/>
          <p:cNvSpPr txBox="1">
            <a:spLocks noGrp="1"/>
          </p:cNvSpPr>
          <p:nvPr>
            <p:ph type="title" idx="2"/>
          </p:nvPr>
        </p:nvSpPr>
        <p:spPr>
          <a:xfrm>
            <a:off x="3792363" y="1538450"/>
            <a:ext cx="1061400" cy="7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602" name="Google Shape;2602;p64"/>
          <p:cNvSpPr txBox="1">
            <a:spLocks noGrp="1"/>
          </p:cNvSpPr>
          <p:nvPr>
            <p:ph type="subTitle" idx="1"/>
          </p:nvPr>
        </p:nvSpPr>
        <p:spPr>
          <a:xfrm>
            <a:off x="939663" y="3366650"/>
            <a:ext cx="3914100" cy="40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pic>
        <p:nvPicPr>
          <p:cNvPr id="2603" name="Google Shape;2603;p64"/>
          <p:cNvPicPr preferRelativeResize="0">
            <a:picLocks noGrp="1"/>
          </p:cNvPicPr>
          <p:nvPr>
            <p:ph type="pic" idx="3"/>
          </p:nvPr>
        </p:nvPicPr>
        <p:blipFill rotWithShape="1">
          <a:blip r:embed="rId3">
            <a:alphaModFix/>
          </a:blip>
          <a:srcRect l="27117" r="27113"/>
          <a:stretch/>
        </p:blipFill>
        <p:spPr>
          <a:xfrm>
            <a:off x="5625238" y="1070600"/>
            <a:ext cx="2579101" cy="3169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41"/>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rPr>
              <a:t>Table of</a:t>
            </a:r>
            <a:r>
              <a:rPr lang="en">
                <a:solidFill>
                  <a:schemeClr val="dk1"/>
                </a:solidFill>
              </a:rPr>
              <a:t> contents</a:t>
            </a:r>
            <a:endParaRPr>
              <a:solidFill>
                <a:schemeClr val="dk1"/>
              </a:solidFill>
            </a:endParaRPr>
          </a:p>
        </p:txBody>
      </p:sp>
      <p:sp>
        <p:nvSpPr>
          <p:cNvPr id="2294" name="Google Shape;2294;p41"/>
          <p:cNvSpPr txBox="1">
            <a:spLocks noGrp="1"/>
          </p:cNvSpPr>
          <p:nvPr>
            <p:ph type="title" idx="2"/>
          </p:nvPr>
        </p:nvSpPr>
        <p:spPr>
          <a:xfrm>
            <a:off x="1424084" y="1399475"/>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96" name="Google Shape;2296;p41"/>
          <p:cNvSpPr txBox="1">
            <a:spLocks noGrp="1"/>
          </p:cNvSpPr>
          <p:nvPr>
            <p:ph type="title" idx="6"/>
          </p:nvPr>
        </p:nvSpPr>
        <p:spPr>
          <a:xfrm>
            <a:off x="1424074" y="2984552"/>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98" name="Google Shape;2298;p41"/>
          <p:cNvSpPr txBox="1">
            <a:spLocks noGrp="1"/>
          </p:cNvSpPr>
          <p:nvPr>
            <p:ph type="title" idx="8"/>
          </p:nvPr>
        </p:nvSpPr>
        <p:spPr>
          <a:xfrm>
            <a:off x="4028899" y="2984573"/>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300" name="Google Shape;2300;p41"/>
          <p:cNvSpPr txBox="1">
            <a:spLocks noGrp="1"/>
          </p:cNvSpPr>
          <p:nvPr>
            <p:ph type="title" idx="4"/>
          </p:nvPr>
        </p:nvSpPr>
        <p:spPr>
          <a:xfrm>
            <a:off x="4028899" y="1399425"/>
            <a:ext cx="8922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02" name="Google Shape;2302;p41"/>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Intrduction</a:t>
            </a:r>
            <a:endParaRPr dirty="0"/>
          </a:p>
        </p:txBody>
      </p:sp>
      <p:sp>
        <p:nvSpPr>
          <p:cNvPr id="2303" name="Google Shape;2303;p41"/>
          <p:cNvSpPr txBox="1">
            <a:spLocks noGrp="1"/>
          </p:cNvSpPr>
          <p:nvPr>
            <p:ph type="subTitle" idx="13"/>
          </p:nvPr>
        </p:nvSpPr>
        <p:spPr>
          <a:xfrm>
            <a:off x="3318075" y="1928975"/>
            <a:ext cx="23139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Parsing</a:t>
            </a:r>
            <a:endParaRPr dirty="0">
              <a:solidFill>
                <a:schemeClr val="dk1"/>
              </a:solidFill>
            </a:endParaRPr>
          </a:p>
        </p:txBody>
      </p:sp>
      <p:sp>
        <p:nvSpPr>
          <p:cNvPr id="2304" name="Google Shape;2304;p41"/>
          <p:cNvSpPr txBox="1">
            <a:spLocks noGrp="1"/>
          </p:cNvSpPr>
          <p:nvPr>
            <p:ph type="subTitle" idx="14"/>
          </p:nvPr>
        </p:nvSpPr>
        <p:spPr>
          <a:xfrm>
            <a:off x="713235" y="3514075"/>
            <a:ext cx="2465394"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rPr>
              <a:t>TB Generation</a:t>
            </a:r>
            <a:endParaRPr dirty="0">
              <a:solidFill>
                <a:schemeClr val="dk1"/>
              </a:solidFill>
            </a:endParaRPr>
          </a:p>
        </p:txBody>
      </p:sp>
      <p:sp>
        <p:nvSpPr>
          <p:cNvPr id="2305" name="Google Shape;2305;p41"/>
          <p:cNvSpPr txBox="1">
            <a:spLocks noGrp="1"/>
          </p:cNvSpPr>
          <p:nvPr>
            <p:ph type="subTitle" idx="15"/>
          </p:nvPr>
        </p:nvSpPr>
        <p:spPr>
          <a:xfrm>
            <a:off x="3318210" y="3514073"/>
            <a:ext cx="2579100" cy="5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Demonstration</a:t>
            </a:r>
            <a:endParaRPr dirty="0">
              <a:solidFill>
                <a:schemeClr val="dk1"/>
              </a:solidFill>
            </a:endParaRPr>
          </a:p>
        </p:txBody>
      </p:sp>
      <p:pic>
        <p:nvPicPr>
          <p:cNvPr id="2306" name="Google Shape;2306;p41"/>
          <p:cNvPicPr preferRelativeResize="0">
            <a:picLocks noGrp="1"/>
          </p:cNvPicPr>
          <p:nvPr>
            <p:ph type="pic" idx="16"/>
          </p:nvPr>
        </p:nvPicPr>
        <p:blipFill rotWithShape="1">
          <a:blip r:embed="rId3">
            <a:alphaModFix/>
          </a:blip>
          <a:srcRect l="36154" r="9624" b="7330"/>
          <a:stretch/>
        </p:blipFill>
        <p:spPr>
          <a:xfrm>
            <a:off x="5922947" y="1383676"/>
            <a:ext cx="2579101" cy="29373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3998769" y="2309550"/>
            <a:ext cx="4318238" cy="90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319" name="Google Shape;2319;p43"/>
          <p:cNvSpPr txBox="1">
            <a:spLocks noGrp="1"/>
          </p:cNvSpPr>
          <p:nvPr>
            <p:ph type="title" idx="2"/>
          </p:nvPr>
        </p:nvSpPr>
        <p:spPr>
          <a:xfrm>
            <a:off x="5548308" y="149447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21" name="Google Shape;2321;p43"/>
          <p:cNvPicPr preferRelativeResize="0">
            <a:picLocks noGrp="1"/>
          </p:cNvPicPr>
          <p:nvPr>
            <p:ph type="pic" idx="3"/>
          </p:nvPr>
        </p:nvPicPr>
        <p:blipFill rotWithShape="1">
          <a:blip r:embed="rId3">
            <a:alphaModFix/>
          </a:blip>
          <a:srcRect l="22886" r="22892"/>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42"/>
          <p:cNvSpPr txBox="1">
            <a:spLocks noGrp="1"/>
          </p:cNvSpPr>
          <p:nvPr>
            <p:ph type="title"/>
          </p:nvPr>
        </p:nvSpPr>
        <p:spPr>
          <a:xfrm>
            <a:off x="2085150" y="616925"/>
            <a:ext cx="4973700" cy="1332600"/>
          </a:xfrm>
          <a:prstGeom prst="rect">
            <a:avLst/>
          </a:prstGeom>
        </p:spPr>
        <p:txBody>
          <a:bodyPr spcFirstLastPara="1" wrap="square" lIns="91425" tIns="91425" rIns="91425" bIns="91425" anchor="b" anchorCtr="0">
            <a:noAutofit/>
          </a:bodyPr>
          <a:lstStyle/>
          <a:p>
            <a:r>
              <a:rPr lang="en-US" sz="3200" dirty="0"/>
              <a:t>Automated Verilog Testbench Generator</a:t>
            </a:r>
            <a:endParaRPr sz="3200" dirty="0"/>
          </a:p>
        </p:txBody>
      </p:sp>
      <p:pic>
        <p:nvPicPr>
          <p:cNvPr id="2313" name="Google Shape;2313;p42"/>
          <p:cNvPicPr preferRelativeResize="0">
            <a:picLocks noGrp="1"/>
          </p:cNvPicPr>
          <p:nvPr>
            <p:ph type="pic" idx="2"/>
          </p:nvPr>
        </p:nvPicPr>
        <p:blipFill rotWithShape="1">
          <a:blip r:embed="rId3">
            <a:alphaModFix/>
          </a:blip>
          <a:srcRect l="-10" t="23592" b="23592"/>
          <a:stretch/>
        </p:blipFill>
        <p:spPr>
          <a:xfrm>
            <a:off x="2085150" y="2852925"/>
            <a:ext cx="4973699" cy="1750450"/>
          </a:xfrm>
          <a:prstGeom prst="rect">
            <a:avLst/>
          </a:prstGeom>
        </p:spPr>
      </p:pic>
      <p:sp>
        <p:nvSpPr>
          <p:cNvPr id="3" name="Subtitle 2">
            <a:extLst>
              <a:ext uri="{FF2B5EF4-FFF2-40B4-BE49-F238E27FC236}">
                <a16:creationId xmlns:a16="http://schemas.microsoft.com/office/drawing/2014/main" id="{8D115DD2-DC60-C3F0-C0BC-E4AFA187499B}"/>
              </a:ext>
            </a:extLst>
          </p:cNvPr>
          <p:cNvSpPr>
            <a:spLocks noGrp="1"/>
          </p:cNvSpPr>
          <p:nvPr>
            <p:ph type="subTitle" idx="1"/>
          </p:nvPr>
        </p:nvSpPr>
        <p:spPr/>
        <p:txBody>
          <a:bodyPr/>
          <a:lstStyle/>
          <a:p>
            <a:pPr marL="139700" indent="0">
              <a:buNone/>
            </a:pPr>
            <a:r>
              <a:rPr lang="en-US" sz="1600" dirty="0"/>
              <a:t>A Paradigm Shift in Hardware Verification</a:t>
            </a:r>
            <a:r>
              <a:rPr lang="en" sz="1600" dirty="0"/>
              <a:t>!</a:t>
            </a:r>
            <a:endParaRPr lang="en-E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406491" y="574830"/>
            <a:ext cx="7704000" cy="477600"/>
          </a:xfrm>
          <a:prstGeom prst="rect">
            <a:avLst/>
          </a:prstGeom>
        </p:spPr>
        <p:txBody>
          <a:bodyPr spcFirstLastPara="1" wrap="square" lIns="91425" tIns="91425" rIns="91425" bIns="91425" anchor="t" anchorCtr="0">
            <a:noAutofit/>
          </a:bodyPr>
          <a:lstStyle/>
          <a:p>
            <a:r>
              <a:rPr lang="en-US" dirty="0"/>
              <a:t>Brief explanation of the project</a:t>
            </a:r>
          </a:p>
        </p:txBody>
      </p:sp>
      <p:sp>
        <p:nvSpPr>
          <p:cNvPr id="2331" name="Google Shape;2331;p44"/>
          <p:cNvSpPr txBox="1">
            <a:spLocks noGrp="1"/>
          </p:cNvSpPr>
          <p:nvPr>
            <p:ph type="subTitle" idx="1"/>
          </p:nvPr>
        </p:nvSpPr>
        <p:spPr>
          <a:xfrm>
            <a:off x="1206899" y="1798775"/>
            <a:ext cx="5338963" cy="16544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project, our team embarked on the creation of an Automatic Test Bench (TB) generator, aiming to streamline and automate the process of generating Verilog testbenches. The primary goal is to take a Verilog Design Under Test (DUT) as input and produce a fully-functional testbench capable of simulating the original hardware design.</a:t>
            </a:r>
            <a:endParaRPr dirty="0"/>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a:buSzPts val="1100"/>
            </a:pPr>
            <a:r>
              <a:rPr lang="en-US" dirty="0"/>
              <a:t>Importance of Automated Testbenches</a:t>
            </a:r>
            <a:endParaRPr dirty="0"/>
          </a:p>
        </p:txBody>
      </p:sp>
      <p:sp>
        <p:nvSpPr>
          <p:cNvPr id="2361" name="Google Shape;2361;p45"/>
          <p:cNvSpPr txBox="1">
            <a:spLocks noGrp="1"/>
          </p:cNvSpPr>
          <p:nvPr>
            <p:ph type="subTitle" idx="1"/>
          </p:nvPr>
        </p:nvSpPr>
        <p:spPr>
          <a:xfrm>
            <a:off x="720000" y="1789050"/>
            <a:ext cx="4345800" cy="2178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100"/>
              <a:buFont typeface="Arial"/>
              <a:buNone/>
            </a:pPr>
            <a:r>
              <a:rPr lang="en-US" dirty="0"/>
              <a:t>Highlighting the significance: Traditional hardware verification methods often involve time-consuming and error-prone manual testbench creation. Our automated approach addresses this challenge by intelligently parsing Verilog code, extracting crucial information, and generating a comprehensive testbench. This not only enhances efficiency but also ensures consistency and accuracy in the verification process.</a:t>
            </a:r>
            <a:endParaRPr dirty="0"/>
          </a:p>
        </p:txBody>
      </p:sp>
      <p:pic>
        <p:nvPicPr>
          <p:cNvPr id="2362" name="Google Shape;2362;p45"/>
          <p:cNvPicPr preferRelativeResize="0">
            <a:picLocks noGrp="1"/>
          </p:cNvPicPr>
          <p:nvPr>
            <p:ph type="pic" idx="2"/>
          </p:nvPr>
        </p:nvPicPr>
        <p:blipFill rotWithShape="1">
          <a:blip r:embed="rId3">
            <a:alphaModFix/>
          </a:blip>
          <a:srcRect l="22886" r="22892"/>
          <a:stretch/>
        </p:blipFill>
        <p:spPr>
          <a:xfrm>
            <a:off x="5532700" y="1293300"/>
            <a:ext cx="2579101" cy="3169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46"/>
          <p:cNvSpPr txBox="1">
            <a:spLocks noGrp="1"/>
          </p:cNvSpPr>
          <p:nvPr>
            <p:ph type="title"/>
          </p:nvPr>
        </p:nvSpPr>
        <p:spPr>
          <a:xfrm>
            <a:off x="1518325" y="312969"/>
            <a:ext cx="6873874"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Key Components of the Automated Generator</a:t>
            </a:r>
            <a:endParaRPr dirty="0"/>
          </a:p>
        </p:txBody>
      </p:sp>
      <p:sp>
        <p:nvSpPr>
          <p:cNvPr id="2368" name="Google Shape;2368;p46"/>
          <p:cNvSpPr txBox="1">
            <a:spLocks noGrp="1"/>
          </p:cNvSpPr>
          <p:nvPr>
            <p:ph type="subTitle" idx="1"/>
          </p:nvPr>
        </p:nvSpPr>
        <p:spPr>
          <a:xfrm>
            <a:off x="3260140" y="3289338"/>
            <a:ext cx="29766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The engine responsible for creating stimuli for the testbench. It utilizes a mix of directed tests and $random Verilog functions to generate diverse and comprehensive test scenarios</a:t>
            </a:r>
            <a:r>
              <a:rPr lang="en-US" dirty="0"/>
              <a:t>.</a:t>
            </a:r>
            <a:endParaRPr dirty="0"/>
          </a:p>
        </p:txBody>
      </p:sp>
      <p:sp>
        <p:nvSpPr>
          <p:cNvPr id="2369" name="Google Shape;2369;p46"/>
          <p:cNvSpPr txBox="1">
            <a:spLocks noGrp="1"/>
          </p:cNvSpPr>
          <p:nvPr>
            <p:ph type="subTitle" idx="2"/>
          </p:nvPr>
        </p:nvSpPr>
        <p:spPr>
          <a:xfrm>
            <a:off x="3273553" y="1819791"/>
            <a:ext cx="2976600" cy="11505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t>A tool designed to meticulously analyze the Verilog code of the DUT, extracting critical elements such as module details, input/output ports, control flow structures, and more.</a:t>
            </a:r>
            <a:endParaRPr sz="1100" dirty="0"/>
          </a:p>
        </p:txBody>
      </p:sp>
      <p:sp>
        <p:nvSpPr>
          <p:cNvPr id="2370" name="Google Shape;2370;p46"/>
          <p:cNvSpPr txBox="1">
            <a:spLocks noGrp="1"/>
          </p:cNvSpPr>
          <p:nvPr>
            <p:ph type="subTitle" idx="3"/>
          </p:nvPr>
        </p:nvSpPr>
        <p:spPr>
          <a:xfrm>
            <a:off x="3061246" y="2935499"/>
            <a:ext cx="3256055"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Stimulus Generator</a:t>
            </a:r>
            <a:endParaRPr dirty="0">
              <a:solidFill>
                <a:schemeClr val="dk1"/>
              </a:solidFill>
            </a:endParaRPr>
          </a:p>
        </p:txBody>
      </p:sp>
      <p:sp>
        <p:nvSpPr>
          <p:cNvPr id="2371" name="Google Shape;2371;p46"/>
          <p:cNvSpPr txBox="1">
            <a:spLocks noGrp="1"/>
          </p:cNvSpPr>
          <p:nvPr>
            <p:ph type="subTitle" idx="4"/>
          </p:nvPr>
        </p:nvSpPr>
        <p:spPr>
          <a:xfrm>
            <a:off x="3273553" y="1442596"/>
            <a:ext cx="2472301" cy="477600"/>
          </a:xfrm>
          <a:prstGeom prst="rect">
            <a:avLst/>
          </a:prstGeom>
        </p:spPr>
        <p:txBody>
          <a:bodyPr spcFirstLastPara="1" wrap="square" lIns="91425" tIns="91425" rIns="91425" bIns="91425" anchor="b" anchorCtr="0">
            <a:noAutofit/>
          </a:bodyPr>
          <a:lstStyle/>
          <a:p>
            <a:pPr marL="0" indent="0"/>
            <a:r>
              <a:rPr lang="en-US" dirty="0"/>
              <a:t>Verilog Parser:</a:t>
            </a:r>
            <a:endParaRPr dirty="0">
              <a:solidFill>
                <a:schemeClr val="dk1"/>
              </a:solidFill>
            </a:endParaRPr>
          </a:p>
        </p:txBody>
      </p:sp>
      <p:pic>
        <p:nvPicPr>
          <p:cNvPr id="2372" name="Google Shape;2372;p46"/>
          <p:cNvPicPr preferRelativeResize="0">
            <a:picLocks noGrp="1"/>
          </p:cNvPicPr>
          <p:nvPr>
            <p:ph type="pic" idx="5"/>
          </p:nvPr>
        </p:nvPicPr>
        <p:blipFill rotWithShape="1">
          <a:blip r:embed="rId3">
            <a:alphaModFix/>
          </a:blip>
          <a:srcRect l="22886" r="22892"/>
          <a:stretch/>
        </p:blipFill>
        <p:spPr>
          <a:xfrm>
            <a:off x="358666" y="1325975"/>
            <a:ext cx="2579101" cy="3169799"/>
          </a:xfrm>
          <a:prstGeom prst="rect">
            <a:avLst/>
          </a:prstGeom>
        </p:spPr>
      </p:pic>
      <p:sp>
        <p:nvSpPr>
          <p:cNvPr id="2" name="Google Shape;2369;p46">
            <a:extLst>
              <a:ext uri="{FF2B5EF4-FFF2-40B4-BE49-F238E27FC236}">
                <a16:creationId xmlns:a16="http://schemas.microsoft.com/office/drawing/2014/main" id="{6DEB5C42-AD45-795D-0AC1-A189E0B85242}"/>
              </a:ext>
            </a:extLst>
          </p:cNvPr>
          <p:cNvSpPr txBox="1">
            <a:spLocks/>
          </p:cNvSpPr>
          <p:nvPr/>
        </p:nvSpPr>
        <p:spPr>
          <a:xfrm>
            <a:off x="6299622" y="1785261"/>
            <a:ext cx="2976600" cy="1150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2100"/>
              <a:buFont typeface="Hind"/>
              <a:buNone/>
              <a:defRPr sz="2100" b="0" i="0" u="none" strike="noStrike" cap="none">
                <a:solidFill>
                  <a:schemeClr val="dk1"/>
                </a:solidFill>
                <a:latin typeface="Hind"/>
                <a:ea typeface="Hind"/>
                <a:cs typeface="Hind"/>
                <a:sym typeface="Hind"/>
              </a:defRPr>
            </a:lvl9pPr>
          </a:lstStyle>
          <a:p>
            <a:pPr marL="0" indent="0" algn="l">
              <a:buSzPts val="1100"/>
              <a:buFont typeface="Arial"/>
              <a:buNone/>
            </a:pPr>
            <a:r>
              <a:rPr lang="en-US" sz="1100" dirty="0"/>
              <a:t>The module that assembles the final testbench. It includes the generation of an initial block for variable initialization, clock generation, DUT instantiation, test stimulus generation using always/initial blocks with appropriate time delays, and the addition of display and monitor statements for result validation.</a:t>
            </a:r>
          </a:p>
        </p:txBody>
      </p:sp>
      <p:sp>
        <p:nvSpPr>
          <p:cNvPr id="4" name="Google Shape;2371;p46">
            <a:extLst>
              <a:ext uri="{FF2B5EF4-FFF2-40B4-BE49-F238E27FC236}">
                <a16:creationId xmlns:a16="http://schemas.microsoft.com/office/drawing/2014/main" id="{9EBC4AB2-822A-D9AB-3A38-DFBD5B033E51}"/>
              </a:ext>
            </a:extLst>
          </p:cNvPr>
          <p:cNvSpPr txBox="1">
            <a:spLocks/>
          </p:cNvSpPr>
          <p:nvPr/>
        </p:nvSpPr>
        <p:spPr>
          <a:xfrm>
            <a:off x="6317301" y="1445197"/>
            <a:ext cx="1727036" cy="47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Anton"/>
              <a:buNone/>
              <a:defRPr sz="2400" b="1"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r>
              <a:rPr lang="en-US" dirty="0"/>
              <a:t>TB Writer: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Language and Tools Used</a:t>
            </a:r>
            <a:endParaRPr dirty="0"/>
          </a:p>
        </p:txBody>
      </p:sp>
      <p:sp>
        <p:nvSpPr>
          <p:cNvPr id="2378" name="Google Shape;2378;p47"/>
          <p:cNvSpPr txBox="1">
            <a:spLocks noGrp="1"/>
          </p:cNvSpPr>
          <p:nvPr>
            <p:ph type="subTitle" idx="1"/>
          </p:nvPr>
        </p:nvSpPr>
        <p:spPr>
          <a:xfrm>
            <a:off x="986200" y="3937812"/>
            <a:ext cx="30942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Usage of </a:t>
            </a:r>
            <a:r>
              <a:rPr lang="en-US" dirty="0" err="1"/>
              <a:t>QuestaSim</a:t>
            </a:r>
            <a:r>
              <a:rPr lang="en-US" dirty="0"/>
              <a:t> for simulation</a:t>
            </a:r>
          </a:p>
        </p:txBody>
      </p:sp>
      <p:sp>
        <p:nvSpPr>
          <p:cNvPr id="2379" name="Google Shape;2379;p47"/>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p>
            <a:pPr marL="0" indent="0"/>
            <a:r>
              <a:rPr lang="en-US" dirty="0"/>
              <a:t>We used python 2.7.61 as the primary programming language The choice of Python for its versatility and ease of integration in hardware design workflows.</a:t>
            </a:r>
          </a:p>
        </p:txBody>
      </p:sp>
      <p:sp>
        <p:nvSpPr>
          <p:cNvPr id="2381" name="Google Shape;2381;p47"/>
          <p:cNvSpPr txBox="1">
            <a:spLocks noGrp="1"/>
          </p:cNvSpPr>
          <p:nvPr>
            <p:ph type="subTitle" idx="4"/>
          </p:nvPr>
        </p:nvSpPr>
        <p:spPr>
          <a:xfrm>
            <a:off x="986200" y="3447132"/>
            <a:ext cx="3094200" cy="477600"/>
          </a:xfrm>
          <a:prstGeom prst="rect">
            <a:avLst/>
          </a:prstGeom>
        </p:spPr>
        <p:txBody>
          <a:bodyPr spcFirstLastPara="1" wrap="square" lIns="91425" tIns="91425" rIns="91425" bIns="91425" anchor="b" anchorCtr="0">
            <a:noAutofit/>
          </a:bodyPr>
          <a:lstStyle/>
          <a:p>
            <a:pPr marL="0" indent="0"/>
            <a:r>
              <a:rPr lang="en-US" dirty="0" err="1"/>
              <a:t>QuestaSim</a:t>
            </a:r>
            <a:endParaRPr dirty="0"/>
          </a:p>
        </p:txBody>
      </p:sp>
      <p:sp>
        <p:nvSpPr>
          <p:cNvPr id="2382" name="Google Shape;2382;p47"/>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a:t>
            </a:r>
            <a:endParaRPr dirty="0"/>
          </a:p>
        </p:txBody>
      </p:sp>
      <p:pic>
        <p:nvPicPr>
          <p:cNvPr id="2384" name="Google Shape;2384;p47"/>
          <p:cNvPicPr preferRelativeResize="0">
            <a:picLocks noGrp="1"/>
          </p:cNvPicPr>
          <p:nvPr>
            <p:ph type="pic" idx="7"/>
          </p:nvPr>
        </p:nvPicPr>
        <p:blipFill rotWithShape="1">
          <a:blip r:embed="rId3">
            <a:alphaModFix/>
          </a:blip>
          <a:srcRect t="11814" b="6251"/>
          <a:stretch/>
        </p:blipFill>
        <p:spPr>
          <a:xfrm>
            <a:off x="5532700" y="1293300"/>
            <a:ext cx="2579101" cy="3169800"/>
          </a:xfrm>
          <a:prstGeom prst="rect">
            <a:avLst/>
          </a:prstGeom>
        </p:spPr>
      </p:pic>
    </p:spTree>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1489</Words>
  <Application>Microsoft Macintosh PowerPoint</Application>
  <PresentationFormat>On-screen Show (16:9)</PresentationFormat>
  <Paragraphs>120</Paragraphs>
  <Slides>29</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Hind</vt:lpstr>
      <vt:lpstr>Nunito Light</vt:lpstr>
      <vt:lpstr>Arial</vt:lpstr>
      <vt:lpstr>Hind Light</vt:lpstr>
      <vt:lpstr>Poppins</vt:lpstr>
      <vt:lpstr>Lato</vt:lpstr>
      <vt:lpstr>Anton</vt:lpstr>
      <vt:lpstr>Roboto</vt:lpstr>
      <vt:lpstr>Bachelor's Degree in Electronics Engineering by Slidesgo</vt:lpstr>
      <vt:lpstr>Electronic Design  Automation #2  Team 14</vt:lpstr>
      <vt:lpstr>Team Members  </vt:lpstr>
      <vt:lpstr>Table of contents</vt:lpstr>
      <vt:lpstr>Introduction</vt:lpstr>
      <vt:lpstr>Automated Verilog Testbench Generator</vt:lpstr>
      <vt:lpstr>Brief explanation of the project</vt:lpstr>
      <vt:lpstr>Importance of Automated Testbenches</vt:lpstr>
      <vt:lpstr>Key Components of the Automated Generator</vt:lpstr>
      <vt:lpstr>Language and Tools Used</vt:lpstr>
      <vt:lpstr>Parser</vt:lpstr>
      <vt:lpstr>What we parse ?</vt:lpstr>
      <vt:lpstr>Module Input and output parser</vt:lpstr>
      <vt:lpstr>Case Statements parser</vt:lpstr>
      <vt:lpstr>Logical Equation parser</vt:lpstr>
      <vt:lpstr>Blocking assignment parser</vt:lpstr>
      <vt:lpstr>Non Blocking assignment parser</vt:lpstr>
      <vt:lpstr>If statement parser</vt:lpstr>
      <vt:lpstr>Vector Size parser</vt:lpstr>
      <vt:lpstr>TB generator</vt:lpstr>
      <vt:lpstr>What we parse ?</vt:lpstr>
      <vt:lpstr>Logical test Generation</vt:lpstr>
      <vt:lpstr>Blocking assignment Generation</vt:lpstr>
      <vt:lpstr>If Statement test Generation</vt:lpstr>
      <vt:lpstr>Case Test Generation</vt:lpstr>
      <vt:lpstr>Non Blocking Test generation</vt:lpstr>
      <vt:lpstr>Random Test generation</vt:lpstr>
      <vt:lpstr>Monitor Block Test Generation</vt:lpstr>
      <vt:lpstr>Clock Test generation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Design  Automation #2  Team 14</dc:title>
  <dc:creator>Fadel</dc:creator>
  <cp:lastModifiedBy>Kareem Ahmed</cp:lastModifiedBy>
  <cp:revision>3</cp:revision>
  <dcterms:modified xsi:type="dcterms:W3CDTF">2023-12-30T10:41:27Z</dcterms:modified>
</cp:coreProperties>
</file>